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57" r:id="rId3"/>
    <p:sldId id="259" r:id="rId4"/>
    <p:sldId id="260" r:id="rId5"/>
    <p:sldId id="261" r:id="rId6"/>
    <p:sldId id="264" r:id="rId7"/>
    <p:sldId id="265" r:id="rId8"/>
    <p:sldId id="266" r:id="rId9"/>
    <p:sldId id="267" r:id="rId10"/>
    <p:sldId id="268" r:id="rId11"/>
    <p:sldId id="269" r:id="rId12"/>
    <p:sldId id="276" r:id="rId13"/>
    <p:sldId id="270" r:id="rId14"/>
    <p:sldId id="271" r:id="rId15"/>
    <p:sldId id="278" r:id="rId16"/>
    <p:sldId id="272" r:id="rId17"/>
    <p:sldId id="273" r:id="rId18"/>
    <p:sldId id="274" r:id="rId19"/>
    <p:sldId id="275" r:id="rId2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AA171-7C14-4DA6-A556-559E8A3D1AE1}" type="datetimeFigureOut">
              <a:rPr lang="hr-HR" smtClean="0"/>
              <a:pPr/>
              <a:t>22.5.2013.</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8925E-4AA6-4E8B-99B0-9367D63D8911}"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Prostor od 10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iza gol crte naziva se poljem pogotka (</a:t>
            </a:r>
            <a:r>
              <a:rPr lang="hr-HR" sz="1200" b="1" kern="1200" dirty="0" err="1" smtClean="0">
                <a:solidFill>
                  <a:schemeClr val="tx1"/>
                </a:solidFill>
                <a:latin typeface="+mn-lt"/>
                <a:ea typeface="+mn-ea"/>
                <a:cs typeface="+mn-cs"/>
              </a:rPr>
              <a:t>End</a:t>
            </a:r>
            <a:r>
              <a:rPr lang="hr-HR" sz="1200" b="1" kern="1200" dirty="0" smtClean="0">
                <a:solidFill>
                  <a:schemeClr val="tx1"/>
                </a:solidFill>
                <a:latin typeface="+mn-lt"/>
                <a:ea typeface="+mn-ea"/>
                <a:cs typeface="+mn-cs"/>
              </a:rPr>
              <a:t> Zone</a:t>
            </a:r>
            <a:r>
              <a:rPr lang="hr-HR" sz="1200" kern="1200" dirty="0" smtClean="0">
                <a:solidFill>
                  <a:schemeClr val="tx1"/>
                </a:solidFill>
                <a:latin typeface="+mn-lt"/>
                <a:ea typeface="+mn-ea"/>
                <a:cs typeface="+mn-cs"/>
              </a:rPr>
              <a:t>).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Zadatak napada je unijeti loptu u protivničko polje pogotka kako bi se postiglo polaganje. Na kraju svakog polja pogotka nalazi se gol koji oblikom podsjeća na vilicu, odnosno veliko slovo H. Golovi služe za izvođenje pogotka iz igrališta (umjesto pokušaja polaganja), ili za pretvaranje nakon polaganja. Gol je postignut ako lopta prođe između okomitih vratnica i iznad donje vratnice. </a:t>
            </a:r>
            <a:r>
              <a:rPr lang="hr-HR" sz="1200" b="1" kern="1200" dirty="0" smtClean="0">
                <a:solidFill>
                  <a:schemeClr val="tx1"/>
                </a:solidFill>
                <a:latin typeface="+mn-lt"/>
                <a:ea typeface="+mn-ea"/>
                <a:cs typeface="+mn-cs"/>
              </a:rPr>
              <a:t>Teren u američkom nogometu, brojevi jarda služe da bi se lakše utvrdilo na kojoj poziciji na terenu se nalazi lopta, </a:t>
            </a:r>
            <a:r>
              <a:rPr lang="hr-HR" sz="1200" b="1" kern="1200" dirty="0" err="1" smtClean="0">
                <a:solidFill>
                  <a:schemeClr val="tx1"/>
                </a:solidFill>
                <a:latin typeface="+mn-lt"/>
                <a:ea typeface="+mn-ea"/>
                <a:cs typeface="+mn-cs"/>
              </a:rPr>
              <a:t>tj</a:t>
            </a:r>
            <a:r>
              <a:rPr lang="hr-HR" sz="1200" b="1" kern="1200" dirty="0" smtClean="0">
                <a:solidFill>
                  <a:schemeClr val="tx1"/>
                </a:solidFill>
                <a:latin typeface="+mn-lt"/>
                <a:ea typeface="+mn-ea"/>
                <a:cs typeface="+mn-cs"/>
              </a:rPr>
              <a:t>. ekipa koja je u napadu i </a:t>
            </a:r>
            <a:r>
              <a:rPr lang="hr-HR" sz="1200" b="1" kern="1200" dirty="0" err="1" smtClean="0">
                <a:solidFill>
                  <a:schemeClr val="tx1"/>
                </a:solidFill>
                <a:latin typeface="+mn-lt"/>
                <a:ea typeface="+mn-ea"/>
                <a:cs typeface="+mn-cs"/>
              </a:rPr>
              <a:t>kolko</a:t>
            </a:r>
            <a:r>
              <a:rPr lang="hr-HR" sz="1200" b="1" kern="1200" dirty="0" smtClean="0">
                <a:solidFill>
                  <a:schemeClr val="tx1"/>
                </a:solidFill>
                <a:latin typeface="+mn-lt"/>
                <a:ea typeface="+mn-ea"/>
                <a:cs typeface="+mn-cs"/>
              </a:rPr>
              <a:t> jardi im treba do sljedećeg prvog pokušaja.  Igralište</a:t>
            </a:r>
            <a:r>
              <a:rPr lang="hr-HR" sz="1200" kern="1200" dirty="0" smtClean="0">
                <a:solidFill>
                  <a:schemeClr val="tx1"/>
                </a:solidFill>
                <a:latin typeface="+mn-lt"/>
                <a:ea typeface="+mn-ea"/>
                <a:cs typeface="+mn-cs"/>
              </a:rPr>
              <a:t> je dužine 100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(91 metara) i širine 53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(48 metara). Sredinom igrališta prolazi </a:t>
            </a:r>
            <a:r>
              <a:rPr lang="hr-HR" sz="1200" b="1" kern="1200" dirty="0" smtClean="0">
                <a:solidFill>
                  <a:schemeClr val="tx1"/>
                </a:solidFill>
                <a:latin typeface="+mn-lt"/>
                <a:ea typeface="+mn-ea"/>
                <a:cs typeface="+mn-cs"/>
              </a:rPr>
              <a:t>središnja crta</a:t>
            </a:r>
            <a:r>
              <a:rPr lang="hr-HR" sz="1200" kern="1200" dirty="0" smtClean="0">
                <a:solidFill>
                  <a:schemeClr val="tx1"/>
                </a:solidFill>
                <a:latin typeface="+mn-lt"/>
                <a:ea typeface="+mn-ea"/>
                <a:cs typeface="+mn-cs"/>
              </a:rPr>
              <a:t> koja označava </a:t>
            </a:r>
            <a:r>
              <a:rPr lang="hr-HR" sz="1200" b="1" kern="1200" dirty="0" smtClean="0">
                <a:solidFill>
                  <a:schemeClr val="tx1"/>
                </a:solidFill>
                <a:latin typeface="+mn-lt"/>
                <a:ea typeface="+mn-ea"/>
                <a:cs typeface="+mn-cs"/>
              </a:rPr>
              <a:t>50</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Crte su povučene na razmaku od 10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Brojevi se smanjuju od središnje crte prema gol crti (10-20-30-40←50→40-30-20-10). Crta nula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naziva se </a:t>
            </a:r>
            <a:r>
              <a:rPr lang="hr-HR" sz="1200" b="1" kern="1200" dirty="0" smtClean="0">
                <a:solidFill>
                  <a:schemeClr val="tx1"/>
                </a:solidFill>
                <a:latin typeface="+mn-lt"/>
                <a:ea typeface="+mn-ea"/>
                <a:cs typeface="+mn-cs"/>
              </a:rPr>
              <a:t>gol crta</a:t>
            </a:r>
            <a:r>
              <a:rPr lang="hr-HR" sz="1200" kern="1200" dirty="0" smtClean="0">
                <a:solidFill>
                  <a:schemeClr val="tx1"/>
                </a:solidFill>
                <a:latin typeface="+mn-lt"/>
                <a:ea typeface="+mn-ea"/>
                <a:cs typeface="+mn-cs"/>
              </a:rPr>
              <a:t>. Prostor od 10 </a:t>
            </a:r>
            <a:r>
              <a:rPr lang="hr-HR" sz="1200" kern="1200" dirty="0" err="1" smtClean="0">
                <a:solidFill>
                  <a:schemeClr val="tx1"/>
                </a:solidFill>
                <a:latin typeface="+mn-lt"/>
                <a:ea typeface="+mn-ea"/>
                <a:cs typeface="+mn-cs"/>
              </a:rPr>
              <a:t>yardi</a:t>
            </a:r>
            <a:r>
              <a:rPr lang="hr-HR" sz="1200" kern="1200" dirty="0" smtClean="0">
                <a:solidFill>
                  <a:schemeClr val="tx1"/>
                </a:solidFill>
                <a:latin typeface="+mn-lt"/>
                <a:ea typeface="+mn-ea"/>
                <a:cs typeface="+mn-cs"/>
              </a:rPr>
              <a:t> iza gol crte naziva se poljem pogotka (</a:t>
            </a:r>
            <a:r>
              <a:rPr lang="hr-HR" sz="1200" b="1" kern="1200" dirty="0" err="1" smtClean="0">
                <a:solidFill>
                  <a:schemeClr val="tx1"/>
                </a:solidFill>
                <a:latin typeface="+mn-lt"/>
                <a:ea typeface="+mn-ea"/>
                <a:cs typeface="+mn-cs"/>
              </a:rPr>
              <a:t>End</a:t>
            </a:r>
            <a:r>
              <a:rPr lang="hr-HR" sz="1200" b="1" kern="1200" dirty="0" smtClean="0">
                <a:solidFill>
                  <a:schemeClr val="tx1"/>
                </a:solidFill>
                <a:latin typeface="+mn-lt"/>
                <a:ea typeface="+mn-ea"/>
                <a:cs typeface="+mn-cs"/>
              </a:rPr>
              <a:t> Zone</a:t>
            </a:r>
            <a:r>
              <a:rPr lang="hr-HR" sz="1200" kern="1200" dirty="0" smtClean="0">
                <a:solidFill>
                  <a:schemeClr val="tx1"/>
                </a:solidFill>
                <a:latin typeface="+mn-lt"/>
                <a:ea typeface="+mn-ea"/>
                <a:cs typeface="+mn-cs"/>
              </a:rPr>
              <a:t>).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 Na kraju svakog polja pogotka nalazi se gol koji oblikom podsjeća na vilicu, odnosno veliko slovo H. Golovi služe za izvođenje pogotka iz igrališta (umjesto pokušaja polaganja), ili za pretvaranje nakon polaganja. Gol je postignut ako lopta prođe između okomitih vratnica i iznad donje vratnice. </a:t>
            </a: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5</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Na fotografiji </a:t>
            </a:r>
            <a:r>
              <a:rPr lang="hr-HR" sz="1200" kern="1200" dirty="0" err="1" smtClean="0">
                <a:solidFill>
                  <a:schemeClr val="tx1"/>
                </a:solidFill>
                <a:latin typeface="+mn-lt"/>
                <a:ea typeface="+mn-ea"/>
                <a:cs typeface="+mn-cs"/>
              </a:rPr>
              <a:t>Joe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Flacco</a:t>
            </a:r>
            <a:r>
              <a:rPr lang="hr-HR" sz="1200" kern="1200" dirty="0" smtClean="0">
                <a:solidFill>
                  <a:schemeClr val="tx1"/>
                </a:solidFill>
                <a:latin typeface="+mn-lt"/>
                <a:ea typeface="+mn-ea"/>
                <a:cs typeface="+mn-cs"/>
              </a:rPr>
              <a:t> (28) -  igrač </a:t>
            </a:r>
            <a:r>
              <a:rPr lang="hr-HR" sz="1200" kern="1200" dirty="0" err="1" smtClean="0">
                <a:solidFill>
                  <a:schemeClr val="tx1"/>
                </a:solidFill>
                <a:latin typeface="+mn-lt"/>
                <a:ea typeface="+mn-ea"/>
                <a:cs typeface="+mn-cs"/>
              </a:rPr>
              <a:t>Baltimore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Ravensa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najplaćeniji</a:t>
            </a:r>
            <a:r>
              <a:rPr lang="hr-HR" sz="1200" kern="1200" dirty="0" smtClean="0">
                <a:solidFill>
                  <a:schemeClr val="tx1"/>
                </a:solidFill>
                <a:latin typeface="+mn-lt"/>
                <a:ea typeface="+mn-ea"/>
                <a:cs typeface="+mn-cs"/>
              </a:rPr>
              <a:t> igrač u historiji  američkog nogometa, ove godine produžio ugovor na još 6 godina i dobio  120.6 miliona dolara</a:t>
            </a:r>
          </a:p>
          <a:p>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7</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Na fotografiji</a:t>
            </a:r>
            <a:r>
              <a:rPr lang="hr-HR" baseline="0" dirty="0" smtClean="0"/>
              <a:t> igralište s tribinama u američkom nogometu</a:t>
            </a: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8</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sz="1200" kern="1200" dirty="0" smtClean="0">
                <a:solidFill>
                  <a:schemeClr val="tx1"/>
                </a:solidFill>
                <a:latin typeface="+mn-lt"/>
                <a:ea typeface="+mn-ea"/>
                <a:cs typeface="+mn-cs"/>
              </a:rPr>
              <a:t>Kod </a:t>
            </a:r>
            <a:r>
              <a:rPr lang="hr-HR" sz="1200" b="1" kern="1200" dirty="0" smtClean="0">
                <a:solidFill>
                  <a:schemeClr val="tx1"/>
                </a:solidFill>
                <a:latin typeface="+mn-lt"/>
                <a:ea typeface="+mn-ea"/>
                <a:cs typeface="+mn-cs"/>
              </a:rPr>
              <a:t>probijanja</a:t>
            </a:r>
            <a:r>
              <a:rPr lang="hr-HR" sz="1200" kern="1200" dirty="0" smtClean="0">
                <a:solidFill>
                  <a:schemeClr val="tx1"/>
                </a:solidFill>
                <a:latin typeface="+mn-lt"/>
                <a:ea typeface="+mn-ea"/>
                <a:cs typeface="+mn-cs"/>
              </a:rPr>
              <a:t> dodavač uručuje loptu probijaču koji pokušava trčanjem osvojiti što više prostora na igralištu. Linija napada ima zadatak odgurati igrače linije obrane, te time probijaču stvoriti što više slobodnog prostora za probijanje. Igrači obrane pokušavaju što prije srušiti igrača s loptom te zaustaviti njegovo prodiranje.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
            </a:r>
            <a:br>
              <a:rPr lang="hr-HR" sz="120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Kod </a:t>
            </a:r>
            <a:r>
              <a:rPr lang="hr-HR" sz="1200" b="1" kern="1200" dirty="0" smtClean="0">
                <a:solidFill>
                  <a:schemeClr val="tx1"/>
                </a:solidFill>
                <a:latin typeface="+mn-lt"/>
                <a:ea typeface="+mn-ea"/>
                <a:cs typeface="+mn-cs"/>
              </a:rPr>
              <a:t>bacanja</a:t>
            </a:r>
            <a:r>
              <a:rPr lang="hr-HR" sz="1200" kern="1200" dirty="0" smtClean="0">
                <a:solidFill>
                  <a:schemeClr val="tx1"/>
                </a:solidFill>
                <a:latin typeface="+mn-lt"/>
                <a:ea typeface="+mn-ea"/>
                <a:cs typeface="+mn-cs"/>
              </a:rPr>
              <a:t> dodavač se povlači nekoliko koraka unazad te baca loptu jednom od </a:t>
            </a:r>
            <a:r>
              <a:rPr lang="hr-HR" sz="1200" kern="1200" dirty="0" err="1" smtClean="0">
                <a:solidFill>
                  <a:schemeClr val="tx1"/>
                </a:solidFill>
                <a:latin typeface="+mn-lt"/>
                <a:ea typeface="+mn-ea"/>
                <a:cs typeface="+mn-cs"/>
              </a:rPr>
              <a:t>hvatača</a:t>
            </a:r>
            <a:r>
              <a:rPr lang="hr-HR" sz="1200" kern="1200" dirty="0" smtClean="0">
                <a:solidFill>
                  <a:schemeClr val="tx1"/>
                </a:solidFill>
                <a:latin typeface="+mn-lt"/>
                <a:ea typeface="+mn-ea"/>
                <a:cs typeface="+mn-cs"/>
              </a:rPr>
              <a:t>. Igrači linije napada pokušavaju zaštititi dodavača od agresivnih naleta igrača linije obrane. Ostatak momčadi obrane ima zadatak čuvati </a:t>
            </a:r>
            <a:r>
              <a:rPr lang="hr-HR" sz="1200" kern="1200" dirty="0" err="1" smtClean="0">
                <a:solidFill>
                  <a:schemeClr val="tx1"/>
                </a:solidFill>
                <a:latin typeface="+mn-lt"/>
                <a:ea typeface="+mn-ea"/>
                <a:cs typeface="+mn-cs"/>
              </a:rPr>
              <a:t>hvatače</a:t>
            </a:r>
            <a:r>
              <a:rPr lang="hr-HR" sz="1200" kern="1200" dirty="0" smtClean="0">
                <a:solidFill>
                  <a:schemeClr val="tx1"/>
                </a:solidFill>
                <a:latin typeface="+mn-lt"/>
                <a:ea typeface="+mn-ea"/>
                <a:cs typeface="+mn-cs"/>
              </a:rPr>
              <a:t> i bez kontakta ih omesti u hvatanju lopte, odnosno što prije ih srušiti u slučaju uspješnog hvatanja. Ako lopta nakon bacanja nije uhvaćena, bacanje se smatra nepotpunim te se lopta vraća na prvobitnu početnu crtu. </a:t>
            </a:r>
            <a:br>
              <a:rPr lang="hr-HR" sz="1200" kern="1200" dirty="0" smtClean="0">
                <a:solidFill>
                  <a:schemeClr val="tx1"/>
                </a:solidFill>
                <a:latin typeface="+mn-lt"/>
                <a:ea typeface="+mn-ea"/>
                <a:cs typeface="+mn-cs"/>
              </a:rPr>
            </a:b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9</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Na fotografiji </a:t>
            </a:r>
            <a:r>
              <a:rPr lang="hr-HR" smtClean="0"/>
              <a:t>početno ispucavanje</a:t>
            </a: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11</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Još</a:t>
            </a:r>
            <a:r>
              <a:rPr lang="hr-HR" baseline="0" dirty="0" smtClean="0"/>
              <a:t> ponešto o terminima vezanim uz </a:t>
            </a:r>
            <a:r>
              <a:rPr lang="hr-HR" baseline="0" dirty="0" err="1" smtClean="0"/>
              <a:t>football</a:t>
            </a: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17</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Flag</a:t>
            </a:r>
            <a:r>
              <a:rPr lang="hr-HR" dirty="0" smtClean="0"/>
              <a:t> </a:t>
            </a:r>
            <a:r>
              <a:rPr lang="hr-HR" dirty="0" err="1" smtClean="0"/>
              <a:t>football</a:t>
            </a:r>
            <a:r>
              <a:rPr lang="hr-HR" dirty="0" smtClean="0"/>
              <a:t> nije opasan</a:t>
            </a:r>
            <a:r>
              <a:rPr lang="hr-HR" baseline="0" dirty="0" smtClean="0"/>
              <a:t> kao </a:t>
            </a:r>
            <a:r>
              <a:rPr lang="hr-HR" baseline="0" dirty="0" err="1" smtClean="0"/>
              <a:t>full</a:t>
            </a:r>
            <a:r>
              <a:rPr lang="hr-HR" baseline="0" dirty="0" smtClean="0"/>
              <a:t> kontakt </a:t>
            </a:r>
            <a:r>
              <a:rPr lang="hr-HR" baseline="0" dirty="0" err="1" smtClean="0"/>
              <a:t>fotball</a:t>
            </a:r>
            <a:r>
              <a:rPr lang="hr-HR" baseline="0" dirty="0" smtClean="0"/>
              <a:t> pa je u </a:t>
            </a:r>
            <a:r>
              <a:rPr lang="hr-HR" dirty="0" smtClean="0"/>
              <a:t> posljednje vrijeme postao popularan rekreacijski sport</a:t>
            </a:r>
          </a:p>
          <a:p>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18</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Na fotografiji dio</a:t>
            </a:r>
            <a:r>
              <a:rPr lang="hr-HR" baseline="0" dirty="0" smtClean="0"/>
              <a:t> ekipe zagrebačkog kluba </a:t>
            </a:r>
            <a:r>
              <a:rPr lang="hr-HR" baseline="0" dirty="0" err="1" smtClean="0"/>
              <a:t>Thuncer</a:t>
            </a:r>
            <a:r>
              <a:rPr lang="hr-HR" baseline="0" dirty="0" smtClean="0"/>
              <a:t>, o njemu se na </a:t>
            </a:r>
            <a:r>
              <a:rPr lang="hr-HR" baseline="0" dirty="0" err="1" smtClean="0"/>
              <a:t>You</a:t>
            </a:r>
            <a:r>
              <a:rPr lang="hr-HR" baseline="0" dirty="0" smtClean="0"/>
              <a:t> Tubu može pogledati dokumentarni film</a:t>
            </a:r>
            <a:endParaRPr lang="hr-HR" dirty="0"/>
          </a:p>
        </p:txBody>
      </p:sp>
      <p:sp>
        <p:nvSpPr>
          <p:cNvPr id="4" name="Rezervirano mjesto broja slajda 3"/>
          <p:cNvSpPr>
            <a:spLocks noGrp="1"/>
          </p:cNvSpPr>
          <p:nvPr>
            <p:ph type="sldNum" sz="quarter" idx="10"/>
          </p:nvPr>
        </p:nvSpPr>
        <p:spPr/>
        <p:txBody>
          <a:bodyPr/>
          <a:lstStyle/>
          <a:p>
            <a:fld id="{B098925E-4AA6-4E8B-99B0-9367D63D8911}" type="slidenum">
              <a:rPr lang="hr-HR" smtClean="0"/>
              <a:pPr/>
              <a:t>19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AFFD41D0-032A-4EA3-8667-BCF760591EE0}" type="datetimeFigureOut">
              <a:rPr lang="hr-HR" smtClean="0"/>
              <a:pPr/>
              <a:t>22.5.2013.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AFFD41D0-032A-4EA3-8667-BCF760591EE0}" type="datetimeFigureOut">
              <a:rPr lang="hr-HR" smtClean="0"/>
              <a:pPr/>
              <a:t>22.5.2013.</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AFFD41D0-032A-4EA3-8667-BCF760591EE0}" type="datetimeFigureOut">
              <a:rPr lang="hr-HR" smtClean="0"/>
              <a:pPr/>
              <a:t>22.5.2013.</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FFD41D0-032A-4EA3-8667-BCF760591EE0}" type="datetimeFigureOut">
              <a:rPr lang="hr-HR" smtClean="0"/>
              <a:pPr/>
              <a:t>22.5.2013.</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AFFD41D0-032A-4EA3-8667-BCF760591EE0}" type="datetimeFigureOut">
              <a:rPr lang="hr-HR" smtClean="0"/>
              <a:pPr/>
              <a:t>22.5.2013.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AFFD41D0-032A-4EA3-8667-BCF760591EE0}" type="datetimeFigureOut">
              <a:rPr lang="hr-HR" smtClean="0"/>
              <a:pPr/>
              <a:t>22.5.2013.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AFDAB8A-7C6B-4BE5-A9CA-047430E3D806}"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D41D0-032A-4EA3-8667-BCF760591EE0}" type="datetimeFigureOut">
              <a:rPr lang="hr-HR" smtClean="0"/>
              <a:pPr/>
              <a:t>22.5.2013.</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DAB8A-7C6B-4BE5-A9CA-047430E3D806}"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muskarac.com/files/americki-nogomet-hrvatska.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hr.wikipedia.org/wiki/Datoteka:Wilson_American_football.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6600" b="1" dirty="0" err="1" smtClean="0"/>
              <a:t>Football</a:t>
            </a:r>
            <a:endParaRPr lang="hr-HR" sz="6600" b="1" dirty="0"/>
          </a:p>
        </p:txBody>
      </p:sp>
      <p:pic>
        <p:nvPicPr>
          <p:cNvPr id="5" name="Rezervirano mjesto sadržaja 4" descr="Nacional: Hrvati imaju sve predispozicije da postanu izvrsni u ameri&amp;ccaron;kom nogometu"/>
          <p:cNvPicPr>
            <a:picLocks noGrp="1"/>
          </p:cNvPicPr>
          <p:nvPr>
            <p:ph idx="1"/>
          </p:nvPr>
        </p:nvPicPr>
        <p:blipFill>
          <a:blip r:embed="rId2" cstate="print"/>
          <a:srcRect/>
          <a:stretch>
            <a:fillRect/>
          </a:stretch>
        </p:blipFill>
        <p:spPr bwMode="auto">
          <a:xfrm>
            <a:off x="1714500" y="1958181"/>
            <a:ext cx="5715000" cy="3810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b="1" dirty="0" smtClean="0"/>
              <a:t>Pravila</a:t>
            </a:r>
            <a:endParaRPr lang="hr-HR" b="1" dirty="0"/>
          </a:p>
        </p:txBody>
      </p:sp>
      <p:sp>
        <p:nvSpPr>
          <p:cNvPr id="5" name="Rezervirano mjesto sadržaja 4"/>
          <p:cNvSpPr>
            <a:spLocks noGrp="1"/>
          </p:cNvSpPr>
          <p:nvPr>
            <p:ph idx="1"/>
          </p:nvPr>
        </p:nvSpPr>
        <p:spPr/>
        <p:txBody>
          <a:bodyPr>
            <a:normAutofit/>
          </a:bodyPr>
          <a:lstStyle/>
          <a:p>
            <a:r>
              <a:rPr lang="hr-HR" dirty="0" smtClean="0"/>
              <a:t>Najviše bodova (6)  osvaja se za polaganje </a:t>
            </a:r>
            <a:r>
              <a:rPr lang="hr-HR" dirty="0"/>
              <a:t>(</a:t>
            </a:r>
            <a:r>
              <a:rPr lang="hr-HR" dirty="0" err="1"/>
              <a:t>touchdown</a:t>
            </a:r>
            <a:r>
              <a:rPr lang="hr-HR" dirty="0"/>
              <a:t>), </a:t>
            </a:r>
            <a:r>
              <a:rPr lang="hr-HR" dirty="0" smtClean="0"/>
              <a:t>kada </a:t>
            </a:r>
            <a:r>
              <a:rPr lang="hr-HR" dirty="0"/>
              <a:t>se lopta prenese ili uhvati iza protivničke </a:t>
            </a:r>
            <a:r>
              <a:rPr lang="hr-HR" dirty="0" smtClean="0"/>
              <a:t>gol-linije</a:t>
            </a:r>
          </a:p>
          <a:p>
            <a:r>
              <a:rPr lang="hr-HR" dirty="0" smtClean="0"/>
              <a:t>Nakon </a:t>
            </a:r>
            <a:r>
              <a:rPr lang="hr-HR" dirty="0"/>
              <a:t>polaganja </a:t>
            </a:r>
            <a:r>
              <a:rPr lang="hr-HR" dirty="0" smtClean="0"/>
              <a:t>može se osvojiti </a:t>
            </a:r>
            <a:r>
              <a:rPr lang="hr-HR" dirty="0"/>
              <a:t>dodatni </a:t>
            </a:r>
            <a:r>
              <a:rPr lang="hr-HR" dirty="0" smtClean="0"/>
              <a:t>bod za zgoditak ostvaren pucanjem na protivnički gol</a:t>
            </a:r>
          </a:p>
          <a:p>
            <a:r>
              <a:rPr lang="hr-HR" dirty="0" smtClean="0"/>
              <a:t>Tri boda osvaja se za udarac na gol s terena ako </a:t>
            </a:r>
            <a:r>
              <a:rPr lang="hr-HR" dirty="0"/>
              <a:t>se lopta šutne iznad donje prečke </a:t>
            </a:r>
            <a:r>
              <a:rPr lang="hr-HR" dirty="0" smtClean="0"/>
              <a:t>gola</a:t>
            </a:r>
          </a:p>
          <a:p>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Pravila igre</a:t>
            </a:r>
            <a:endParaRPr lang="hr-HR" dirty="0"/>
          </a:p>
        </p:txBody>
      </p:sp>
      <p:sp>
        <p:nvSpPr>
          <p:cNvPr id="5" name="Rezervirano mjesto sadržaja 4"/>
          <p:cNvSpPr>
            <a:spLocks noGrp="1"/>
          </p:cNvSpPr>
          <p:nvPr>
            <p:ph idx="1"/>
          </p:nvPr>
        </p:nvSpPr>
        <p:spPr/>
        <p:txBody>
          <a:bodyPr>
            <a:normAutofit/>
          </a:bodyPr>
          <a:lstStyle/>
          <a:p>
            <a:r>
              <a:rPr lang="hr-HR" dirty="0"/>
              <a:t>Utakmica </a:t>
            </a:r>
            <a:r>
              <a:rPr lang="hr-HR" dirty="0" smtClean="0"/>
              <a:t>podijeljena </a:t>
            </a:r>
            <a:r>
              <a:rPr lang="hr-HR" dirty="0"/>
              <a:t>na četvrtine u trajanju od 12 </a:t>
            </a:r>
            <a:r>
              <a:rPr lang="hr-HR" dirty="0" smtClean="0"/>
              <a:t>minuta</a:t>
            </a:r>
          </a:p>
          <a:p>
            <a:r>
              <a:rPr lang="hr-HR" dirty="0" smtClean="0"/>
              <a:t>Predah </a:t>
            </a:r>
            <a:r>
              <a:rPr lang="hr-HR" dirty="0"/>
              <a:t>nakon prvog poluvremena (druge četvrtine) traje 20 </a:t>
            </a:r>
            <a:r>
              <a:rPr lang="hr-HR" dirty="0" smtClean="0"/>
              <a:t>minuta</a:t>
            </a:r>
          </a:p>
          <a:p>
            <a:r>
              <a:rPr lang="hr-HR" dirty="0" smtClean="0"/>
              <a:t> </a:t>
            </a:r>
            <a:r>
              <a:rPr lang="hr-HR" dirty="0"/>
              <a:t>Na početku svakog poluvremena, te poslije svakog zgoditka, izvodi se početno ispucavanje (</a:t>
            </a:r>
            <a:r>
              <a:rPr lang="hr-HR" dirty="0" err="1"/>
              <a:t>kickoff</a:t>
            </a:r>
            <a:r>
              <a:rPr lang="hr-HR" dirty="0"/>
              <a:t>) </a:t>
            </a:r>
            <a:r>
              <a:rPr lang="hr-HR" dirty="0" smtClean="0"/>
              <a:t>s </a:t>
            </a:r>
            <a:r>
              <a:rPr lang="hr-HR" dirty="0"/>
              <a:t>crte 30 </a:t>
            </a:r>
            <a:r>
              <a:rPr lang="hr-HR" dirty="0" err="1" smtClean="0"/>
              <a:t>yardi</a:t>
            </a:r>
            <a:endParaRPr lang="hr-H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lick to enlarge image pats_thu1.jpg.JPG"/>
          <p:cNvPicPr/>
          <p:nvPr/>
        </p:nvPicPr>
        <p:blipFill>
          <a:blip r:embed="rId2" cstate="print"/>
          <a:srcRect/>
          <a:stretch>
            <a:fillRect/>
          </a:stretch>
        </p:blipFill>
        <p:spPr bwMode="auto">
          <a:xfrm>
            <a:off x="1691640" y="1500426"/>
            <a:ext cx="5760720" cy="3857147"/>
          </a:xfrm>
          <a:prstGeom prst="rect">
            <a:avLst/>
          </a:prstGeom>
          <a:noFill/>
          <a:ln w="9525">
            <a:noFill/>
            <a:miter lim="800000"/>
            <a:headEnd/>
            <a:tailEnd/>
          </a:ln>
        </p:spPr>
      </p:pic>
      <p:sp>
        <p:nvSpPr>
          <p:cNvPr id="3" name="TekstniOkvir 2"/>
          <p:cNvSpPr txBox="1"/>
          <p:nvPr/>
        </p:nvSpPr>
        <p:spPr>
          <a:xfrm>
            <a:off x="2339752" y="6093296"/>
            <a:ext cx="4343177" cy="461665"/>
          </a:xfrm>
          <a:prstGeom prst="rect">
            <a:avLst/>
          </a:prstGeom>
          <a:noFill/>
        </p:spPr>
        <p:txBody>
          <a:bodyPr wrap="none" rtlCol="0">
            <a:spAutoFit/>
          </a:bodyPr>
          <a:lstStyle/>
          <a:p>
            <a:r>
              <a:rPr lang="hr-HR" sz="2400" dirty="0" smtClean="0"/>
              <a:t>Početno ispucavanje - </a:t>
            </a:r>
            <a:r>
              <a:rPr lang="hr-HR" sz="2400" dirty="0" err="1" smtClean="0"/>
              <a:t>tzv</a:t>
            </a:r>
            <a:r>
              <a:rPr lang="hr-HR" sz="2400" dirty="0" smtClean="0"/>
              <a:t>. </a:t>
            </a:r>
            <a:r>
              <a:rPr lang="hr-HR" sz="2400" dirty="0" err="1" smtClean="0"/>
              <a:t>kick</a:t>
            </a:r>
            <a:r>
              <a:rPr lang="hr-HR" sz="2400" dirty="0" smtClean="0"/>
              <a:t> </a:t>
            </a:r>
            <a:r>
              <a:rPr lang="hr-HR" sz="2400" dirty="0" err="1" smtClean="0"/>
              <a:t>off</a:t>
            </a:r>
            <a:endParaRPr lang="hr-H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Pravila</a:t>
            </a:r>
            <a:endParaRPr lang="hr-HR" b="1" dirty="0"/>
          </a:p>
        </p:txBody>
      </p:sp>
      <p:sp>
        <p:nvSpPr>
          <p:cNvPr id="3" name="Rezervirano mjesto sadržaja 2"/>
          <p:cNvSpPr>
            <a:spLocks noGrp="1"/>
          </p:cNvSpPr>
          <p:nvPr>
            <p:ph idx="1"/>
          </p:nvPr>
        </p:nvSpPr>
        <p:spPr/>
        <p:txBody>
          <a:bodyPr/>
          <a:lstStyle/>
          <a:p>
            <a:r>
              <a:rPr lang="hr-HR" dirty="0" smtClean="0"/>
              <a:t>Momčad koja vraća ispucavanje pokušava s loptom osvojiti što više prostora</a:t>
            </a:r>
          </a:p>
          <a:p>
            <a:r>
              <a:rPr lang="hr-HR" dirty="0" smtClean="0"/>
              <a:t>Na mjestu gdje je igrač s loptom zaustavljen počinje prva akcija napadačke momčadi</a:t>
            </a:r>
          </a:p>
          <a:p>
            <a:endParaRPr lang="hr-HR" dirty="0" smtClean="0"/>
          </a:p>
          <a:p>
            <a:r>
              <a:rPr lang="hr-HR" dirty="0" smtClean="0"/>
              <a:t> Njihov cilj je postići polaganje, odnosno unijeti loptu u protivničko polje pogotka </a:t>
            </a:r>
            <a:br>
              <a:rPr lang="hr-HR" dirty="0" smtClean="0"/>
            </a:br>
            <a:endParaRPr lang="hr-HR" dirty="0" smtClean="0"/>
          </a:p>
          <a:p>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Football</a:t>
            </a:r>
            <a:r>
              <a:rPr lang="hr-HR" dirty="0" smtClean="0"/>
              <a:t> – opasna igra</a:t>
            </a:r>
            <a:endParaRPr lang="hr-HR" dirty="0"/>
          </a:p>
        </p:txBody>
      </p:sp>
      <p:sp>
        <p:nvSpPr>
          <p:cNvPr id="3" name="Rezervirano mjesto sadržaja 2"/>
          <p:cNvSpPr>
            <a:spLocks noGrp="1"/>
          </p:cNvSpPr>
          <p:nvPr>
            <p:ph idx="1"/>
          </p:nvPr>
        </p:nvSpPr>
        <p:spPr/>
        <p:txBody>
          <a:bodyPr>
            <a:normAutofit fontScale="92500" lnSpcReduction="10000"/>
          </a:bodyPr>
          <a:lstStyle/>
          <a:p>
            <a:r>
              <a:rPr lang="hr-HR" dirty="0" smtClean="0"/>
              <a:t>Vrlo nasilan sport – za osvajanje više jardi obrana mora oboriti igrača s loptom čim prije jakim udarcima</a:t>
            </a:r>
          </a:p>
          <a:p>
            <a:r>
              <a:rPr lang="hr-HR" dirty="0" smtClean="0"/>
              <a:t>Nepotrebno nasilje strogo se kažnjava</a:t>
            </a:r>
          </a:p>
          <a:p>
            <a:r>
              <a:rPr lang="hr-HR" dirty="0" smtClean="0"/>
              <a:t>Strogo zabranjeno obrambene igrače udarati rukom ili nogom dok nose loptu ili im podmetati nogu</a:t>
            </a:r>
          </a:p>
          <a:p>
            <a:r>
              <a:rPr lang="hr-HR" dirty="0" smtClean="0"/>
              <a:t>Protivničkog igrača zabranjeno dirati ili vući za kacigu, </a:t>
            </a:r>
            <a:r>
              <a:rPr lang="hr-HR" dirty="0" err="1" smtClean="0"/>
              <a:t>obariti</a:t>
            </a:r>
            <a:r>
              <a:rPr lang="hr-HR" dirty="0" smtClean="0"/>
              <a:t> ga vlastitom kacigom ili podići i oboriti ga na tlo</a:t>
            </a:r>
          </a:p>
          <a:p>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descr="Click to enlarge image pats_thu2.jpg"/>
          <p:cNvPicPr>
            <a:picLocks noGrp="1"/>
          </p:cNvPicPr>
          <p:nvPr>
            <p:ph idx="1"/>
          </p:nvPr>
        </p:nvPicPr>
        <p:blipFill>
          <a:blip r:embed="rId2" cstate="print"/>
          <a:srcRect/>
          <a:stretch>
            <a:fillRect/>
          </a:stretch>
        </p:blipFill>
        <p:spPr bwMode="auto">
          <a:xfrm>
            <a:off x="827584" y="692696"/>
            <a:ext cx="7560840" cy="4816405"/>
          </a:xfrm>
          <a:prstGeom prst="rect">
            <a:avLst/>
          </a:prstGeom>
          <a:noFill/>
          <a:ln w="9525">
            <a:noFill/>
            <a:miter lim="800000"/>
            <a:headEnd/>
            <a:tailEnd/>
          </a:ln>
        </p:spPr>
      </p:pic>
      <p:sp>
        <p:nvSpPr>
          <p:cNvPr id="5" name="TekstniOkvir 4"/>
          <p:cNvSpPr txBox="1"/>
          <p:nvPr/>
        </p:nvSpPr>
        <p:spPr>
          <a:xfrm>
            <a:off x="1763688" y="5877272"/>
            <a:ext cx="4890506" cy="461665"/>
          </a:xfrm>
          <a:prstGeom prst="rect">
            <a:avLst/>
          </a:prstGeom>
          <a:noFill/>
        </p:spPr>
        <p:txBody>
          <a:bodyPr wrap="none" rtlCol="0">
            <a:spAutoFit/>
          </a:bodyPr>
          <a:lstStyle/>
          <a:p>
            <a:r>
              <a:rPr lang="hr-HR" sz="2400" dirty="0" smtClean="0"/>
              <a:t>Protivnički igrači u pokušaju obaranja </a:t>
            </a:r>
            <a:endParaRPr lang="hr-H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endParaRPr lang="hr-HR" dirty="0" smtClean="0"/>
          </a:p>
          <a:p>
            <a:endParaRPr lang="hr-HR" dirty="0" smtClean="0"/>
          </a:p>
          <a:p>
            <a:endParaRPr lang="hr-HR" dirty="0"/>
          </a:p>
        </p:txBody>
      </p:sp>
      <p:pic>
        <p:nvPicPr>
          <p:cNvPr id="4" name="irc_mi" descr="http://www.alansangle.com/wp-content/uploads/2012/05/American-Football.jpg"/>
          <p:cNvPicPr/>
          <p:nvPr/>
        </p:nvPicPr>
        <p:blipFill>
          <a:blip r:embed="rId2" cstate="print"/>
          <a:srcRect/>
          <a:stretch>
            <a:fillRect/>
          </a:stretch>
        </p:blipFill>
        <p:spPr bwMode="auto">
          <a:xfrm>
            <a:off x="2411760" y="332656"/>
            <a:ext cx="3769965" cy="6264696"/>
          </a:xfrm>
          <a:prstGeom prst="rect">
            <a:avLst/>
          </a:prstGeom>
          <a:noFill/>
          <a:ln w="9525">
            <a:noFill/>
            <a:miter lim="800000"/>
            <a:headEnd/>
            <a:tailEnd/>
          </a:ln>
        </p:spPr>
      </p:pic>
      <p:sp>
        <p:nvSpPr>
          <p:cNvPr id="5" name="TekstniOkvir 4"/>
          <p:cNvSpPr txBox="1"/>
          <p:nvPr/>
        </p:nvSpPr>
        <p:spPr>
          <a:xfrm>
            <a:off x="6660232" y="2060848"/>
            <a:ext cx="1888017" cy="2308324"/>
          </a:xfrm>
          <a:prstGeom prst="rect">
            <a:avLst/>
          </a:prstGeom>
          <a:noFill/>
        </p:spPr>
        <p:txBody>
          <a:bodyPr wrap="square" rtlCol="0">
            <a:spAutoFit/>
          </a:bodyPr>
          <a:lstStyle/>
          <a:p>
            <a:r>
              <a:rPr lang="hr-HR" sz="2400" dirty="0" smtClean="0"/>
              <a:t>Zbog zaštite od</a:t>
            </a:r>
          </a:p>
          <a:p>
            <a:r>
              <a:rPr lang="hr-HR" sz="2400" dirty="0" smtClean="0"/>
              <a:t>ozljeda igrači</a:t>
            </a:r>
          </a:p>
          <a:p>
            <a:r>
              <a:rPr lang="hr-HR" sz="2400" dirty="0" smtClean="0"/>
              <a:t>nose kacigu i</a:t>
            </a:r>
          </a:p>
          <a:p>
            <a:r>
              <a:rPr lang="hr-HR" sz="2400" dirty="0" smtClean="0"/>
              <a:t> nekoliko</a:t>
            </a:r>
          </a:p>
          <a:p>
            <a:r>
              <a:rPr lang="hr-HR" sz="2400" dirty="0" smtClean="0"/>
              <a:t>vrsta štitnika</a:t>
            </a:r>
            <a:endParaRPr lang="hr-H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Super </a:t>
            </a:r>
            <a:r>
              <a:rPr lang="hr-HR" dirty="0" err="1" smtClean="0"/>
              <a:t>Bowle</a:t>
            </a:r>
            <a:endParaRPr lang="hr-HR" dirty="0"/>
          </a:p>
        </p:txBody>
      </p:sp>
      <p:sp>
        <p:nvSpPr>
          <p:cNvPr id="3" name="Rezervirano mjesto sadržaja 2"/>
          <p:cNvSpPr>
            <a:spLocks noGrp="1"/>
          </p:cNvSpPr>
          <p:nvPr>
            <p:ph idx="1"/>
          </p:nvPr>
        </p:nvSpPr>
        <p:spPr/>
        <p:txBody>
          <a:bodyPr>
            <a:normAutofit/>
          </a:bodyPr>
          <a:lstStyle/>
          <a:p>
            <a:r>
              <a:rPr lang="hr-HR" b="1" dirty="0" smtClean="0"/>
              <a:t>NFL </a:t>
            </a:r>
            <a:r>
              <a:rPr lang="hr-HR" dirty="0" smtClean="0"/>
              <a:t>američka profesionalna </a:t>
            </a:r>
            <a:r>
              <a:rPr lang="hr-HR" dirty="0" err="1" smtClean="0"/>
              <a:t>football</a:t>
            </a:r>
            <a:r>
              <a:rPr lang="hr-HR" dirty="0" smtClean="0"/>
              <a:t> liga </a:t>
            </a:r>
          </a:p>
          <a:p>
            <a:r>
              <a:rPr lang="hr-HR" dirty="0" smtClean="0"/>
              <a:t>Super </a:t>
            </a:r>
            <a:r>
              <a:rPr lang="hr-HR" dirty="0" err="1" smtClean="0"/>
              <a:t>Bowl</a:t>
            </a:r>
            <a:r>
              <a:rPr lang="hr-HR" dirty="0" smtClean="0"/>
              <a:t> -</a:t>
            </a:r>
            <a:r>
              <a:rPr lang="vi-VN" dirty="0" smtClean="0"/>
              <a:t>završnica doigravanja </a:t>
            </a:r>
            <a:r>
              <a:rPr lang="hr-HR" dirty="0" smtClean="0"/>
              <a:t>NFL lige</a:t>
            </a:r>
            <a:endParaRPr lang="vi-VN" dirty="0" smtClean="0"/>
          </a:p>
          <a:p>
            <a:r>
              <a:rPr lang="hr-HR" dirty="0" smtClean="0"/>
              <a:t>J</a:t>
            </a:r>
            <a:r>
              <a:rPr lang="vi-VN" dirty="0" smtClean="0"/>
              <a:t>edan  od najgledanijih sportskih događaja na svijetu</a:t>
            </a:r>
            <a:r>
              <a:rPr lang="hr-HR" dirty="0" smtClean="0"/>
              <a:t> </a:t>
            </a:r>
          </a:p>
          <a:p>
            <a:r>
              <a:rPr lang="hr-HR" dirty="0" smtClean="0"/>
              <a:t>Tv prijenos Super </a:t>
            </a:r>
            <a:r>
              <a:rPr lang="hr-HR" dirty="0" err="1" smtClean="0"/>
              <a:t>Bowla</a:t>
            </a:r>
            <a:r>
              <a:rPr lang="hr-HR" dirty="0" smtClean="0"/>
              <a:t> 2010. gledalo 106 milijuna ljudi</a:t>
            </a:r>
            <a:endParaRPr lang="vi-VN" dirty="0" smtClean="0"/>
          </a:p>
          <a:p>
            <a:endParaRPr lang="hr-HR" dirty="0" smtClean="0"/>
          </a:p>
        </p:txBody>
      </p:sp>
      <p:pic>
        <p:nvPicPr>
          <p:cNvPr id="4" name="irc_mi" descr="http://thinkprogress.org/wp-content/uploads/2013/02/super-bowl.jpg"/>
          <p:cNvPicPr/>
          <p:nvPr/>
        </p:nvPicPr>
        <p:blipFill>
          <a:blip r:embed="rId3" cstate="print"/>
          <a:srcRect/>
          <a:stretch>
            <a:fillRect/>
          </a:stretch>
        </p:blipFill>
        <p:spPr bwMode="auto">
          <a:xfrm>
            <a:off x="2699792" y="4941168"/>
            <a:ext cx="4824536" cy="19168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Touch</a:t>
            </a:r>
            <a:r>
              <a:rPr lang="hr-HR" dirty="0" smtClean="0"/>
              <a:t> i </a:t>
            </a:r>
            <a:r>
              <a:rPr lang="hr-HR" dirty="0" err="1" smtClean="0"/>
              <a:t>flag</a:t>
            </a:r>
            <a:r>
              <a:rPr lang="hr-HR" dirty="0" smtClean="0"/>
              <a:t> </a:t>
            </a:r>
            <a:r>
              <a:rPr lang="hr-HR" dirty="0" err="1" smtClean="0"/>
              <a:t>footbal</a:t>
            </a:r>
            <a:endParaRPr lang="hr-HR" dirty="0"/>
          </a:p>
        </p:txBody>
      </p:sp>
      <p:sp>
        <p:nvSpPr>
          <p:cNvPr id="3" name="Rezervirano mjesto sadržaja 2"/>
          <p:cNvSpPr>
            <a:spLocks noGrp="1"/>
          </p:cNvSpPr>
          <p:nvPr>
            <p:ph idx="1"/>
          </p:nvPr>
        </p:nvSpPr>
        <p:spPr/>
        <p:txBody>
          <a:bodyPr>
            <a:normAutofit/>
          </a:bodyPr>
          <a:lstStyle/>
          <a:p>
            <a:r>
              <a:rPr lang="hr-HR" dirty="0" smtClean="0"/>
              <a:t>Zbog čestih ozljeda izmišljen i </a:t>
            </a:r>
            <a:r>
              <a:rPr lang="hr-HR" dirty="0" err="1" smtClean="0"/>
              <a:t>tzv</a:t>
            </a:r>
            <a:r>
              <a:rPr lang="hr-HR" dirty="0" smtClean="0"/>
              <a:t>. </a:t>
            </a:r>
            <a:r>
              <a:rPr lang="hr-HR" b="1" dirty="0" err="1" smtClean="0"/>
              <a:t>touch</a:t>
            </a:r>
            <a:r>
              <a:rPr lang="hr-HR" b="1" dirty="0" smtClean="0"/>
              <a:t> </a:t>
            </a:r>
            <a:r>
              <a:rPr lang="hr-HR" b="1" dirty="0" err="1" smtClean="0"/>
              <a:t>football</a:t>
            </a:r>
            <a:r>
              <a:rPr lang="hr-HR" b="1" dirty="0" smtClean="0"/>
              <a:t> - </a:t>
            </a:r>
            <a:r>
              <a:rPr lang="hr-HR" dirty="0" smtClean="0"/>
              <a:t>igrača treba dotaknuti s obadvije ruke umjesto da ga se obara, </a:t>
            </a:r>
          </a:p>
          <a:p>
            <a:r>
              <a:rPr lang="hr-HR" b="1" dirty="0" err="1" smtClean="0"/>
              <a:t>Flag</a:t>
            </a:r>
            <a:r>
              <a:rPr lang="hr-HR" b="1" dirty="0" smtClean="0"/>
              <a:t> </a:t>
            </a:r>
            <a:r>
              <a:rPr lang="hr-HR" b="1" dirty="0" err="1" smtClean="0"/>
              <a:t>football</a:t>
            </a:r>
            <a:r>
              <a:rPr lang="hr-HR" b="1" dirty="0" smtClean="0"/>
              <a:t> </a:t>
            </a:r>
            <a:r>
              <a:rPr lang="hr-HR" dirty="0" smtClean="0"/>
              <a:t>-igrači oko svojega struka imaju svezanu jednu ili više marama, umjesto obaranja igrača s loptom samo se potegne za maramu </a:t>
            </a:r>
          </a:p>
        </p:txBody>
      </p:sp>
      <p:pic>
        <p:nvPicPr>
          <p:cNvPr id="4" name="irc_mi" descr="http://www.utrecsports.org/_images/activities-flag-football.jpg"/>
          <p:cNvPicPr/>
          <p:nvPr/>
        </p:nvPicPr>
        <p:blipFill>
          <a:blip r:embed="rId3" cstate="print"/>
          <a:srcRect/>
          <a:stretch>
            <a:fillRect/>
          </a:stretch>
        </p:blipFill>
        <p:spPr bwMode="auto">
          <a:xfrm>
            <a:off x="4139952" y="4748808"/>
            <a:ext cx="4418856" cy="210919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Football</a:t>
            </a:r>
            <a:r>
              <a:rPr lang="hr-HR" dirty="0" smtClean="0"/>
              <a:t> u Hrvatskoj</a:t>
            </a:r>
            <a:endParaRPr lang="hr-HR" dirty="0"/>
          </a:p>
        </p:txBody>
      </p:sp>
      <p:sp>
        <p:nvSpPr>
          <p:cNvPr id="3" name="Rezervirano mjesto sadržaja 2"/>
          <p:cNvSpPr>
            <a:spLocks noGrp="1"/>
          </p:cNvSpPr>
          <p:nvPr>
            <p:ph idx="1"/>
          </p:nvPr>
        </p:nvSpPr>
        <p:spPr/>
        <p:txBody>
          <a:bodyPr>
            <a:normAutofit/>
          </a:bodyPr>
          <a:lstStyle/>
          <a:p>
            <a:r>
              <a:rPr lang="hr-HR" dirty="0" smtClean="0"/>
              <a:t>U Hrvatskoj je aktivno 11 klubova američkog nogometa</a:t>
            </a:r>
          </a:p>
          <a:p>
            <a:r>
              <a:rPr lang="hr-HR" dirty="0" smtClean="0"/>
              <a:t>Prvi osnovan u Zagrebu 2005. - </a:t>
            </a:r>
            <a:r>
              <a:rPr lang="hr-HR" dirty="0" err="1" smtClean="0"/>
              <a:t>Thunder</a:t>
            </a:r>
            <a:endParaRPr lang="hr-HR" dirty="0" smtClean="0"/>
          </a:p>
          <a:p>
            <a:r>
              <a:rPr lang="hr-HR" dirty="0" smtClean="0"/>
              <a:t>Klubovi su okupljeni u savez HSAN (Hrvatski savez američkog nogometa)</a:t>
            </a:r>
            <a:endParaRPr lang="hr-HR" dirty="0"/>
          </a:p>
        </p:txBody>
      </p:sp>
      <p:pic>
        <p:nvPicPr>
          <p:cNvPr id="4" name="Slika 3" descr="Američki nogomet u Hrvatskoj">
            <a:hlinkClick r:id="rId3" tooltip="&quot;Američki nogomet u Hrvatskoj&quot;"/>
          </p:cNvPr>
          <p:cNvPicPr/>
          <p:nvPr/>
        </p:nvPicPr>
        <p:blipFill>
          <a:blip r:embed="rId4" cstate="print"/>
          <a:srcRect/>
          <a:stretch>
            <a:fillRect/>
          </a:stretch>
        </p:blipFill>
        <p:spPr bwMode="auto">
          <a:xfrm>
            <a:off x="2915816" y="4509120"/>
            <a:ext cx="3810000" cy="2143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Zašto </a:t>
            </a:r>
            <a:r>
              <a:rPr lang="hr-HR" b="1" dirty="0" err="1" smtClean="0"/>
              <a:t>football</a:t>
            </a:r>
            <a:r>
              <a:rPr lang="hr-HR" b="1" dirty="0" smtClean="0"/>
              <a:t>?</a:t>
            </a:r>
            <a:endParaRPr lang="hr-HR" b="1" dirty="0"/>
          </a:p>
        </p:txBody>
      </p:sp>
      <p:sp>
        <p:nvSpPr>
          <p:cNvPr id="3" name="Rezervirano mjesto sadržaja 2"/>
          <p:cNvSpPr>
            <a:spLocks noGrp="1"/>
          </p:cNvSpPr>
          <p:nvPr>
            <p:ph idx="1"/>
          </p:nvPr>
        </p:nvSpPr>
        <p:spPr/>
        <p:txBody>
          <a:bodyPr/>
          <a:lstStyle/>
          <a:p>
            <a:r>
              <a:rPr lang="hr-HR" dirty="0" smtClean="0"/>
              <a:t>Ime </a:t>
            </a:r>
            <a:r>
              <a:rPr lang="hr-HR" dirty="0"/>
              <a:t>dobio po </a:t>
            </a:r>
            <a:r>
              <a:rPr lang="hr-HR" b="1" dirty="0"/>
              <a:t>veličini </a:t>
            </a:r>
            <a:r>
              <a:rPr lang="hr-HR" b="1" dirty="0" smtClean="0"/>
              <a:t>lopte</a:t>
            </a:r>
            <a:r>
              <a:rPr lang="hr-HR" b="1" dirty="0"/>
              <a:t>, </a:t>
            </a:r>
            <a:r>
              <a:rPr lang="hr-HR" b="1" dirty="0" err="1"/>
              <a:t>tj</a:t>
            </a:r>
            <a:r>
              <a:rPr lang="hr-HR" b="1" dirty="0"/>
              <a:t>. 1 </a:t>
            </a:r>
            <a:r>
              <a:rPr lang="hr-HR" b="1" dirty="0" err="1"/>
              <a:t>foot</a:t>
            </a:r>
            <a:r>
              <a:rPr lang="hr-HR" b="1" dirty="0"/>
              <a:t> </a:t>
            </a:r>
            <a:r>
              <a:rPr lang="hr-HR" dirty="0"/>
              <a:t>(1 </a:t>
            </a:r>
            <a:r>
              <a:rPr lang="hr-HR" dirty="0" smtClean="0"/>
              <a:t>stopa)</a:t>
            </a:r>
            <a:endParaRPr lang="hr-HR" dirty="0"/>
          </a:p>
          <a:p>
            <a:r>
              <a:rPr lang="hr-HR" dirty="0" smtClean="0"/>
              <a:t>U Hrvatskoj ga zovu </a:t>
            </a:r>
            <a:r>
              <a:rPr lang="hr-HR" b="1" dirty="0" smtClean="0"/>
              <a:t>američki nogomet</a:t>
            </a:r>
          </a:p>
          <a:p>
            <a:r>
              <a:rPr lang="hr-HR" dirty="0" smtClean="0"/>
              <a:t>Nema veze s nogometom </a:t>
            </a:r>
            <a:r>
              <a:rPr lang="hr-HR" b="1" dirty="0" smtClean="0"/>
              <a:t>sličniji ragbiju</a:t>
            </a:r>
            <a:endParaRPr lang="hr-HR" b="1" dirty="0"/>
          </a:p>
        </p:txBody>
      </p:sp>
      <p:pic>
        <p:nvPicPr>
          <p:cNvPr id="4" name="Slika 3" descr="http://upload.wikimedia.org/wikipedia/commons/thumb/2/23/Wilson_American_football.jpg/220px-Wilson_American_football.jpg">
            <a:hlinkClick r:id="rId2"/>
          </p:cNvPr>
          <p:cNvPicPr/>
          <p:nvPr/>
        </p:nvPicPr>
        <p:blipFill>
          <a:blip r:embed="rId3" cstate="print"/>
          <a:srcRect/>
          <a:stretch>
            <a:fillRect/>
          </a:stretch>
        </p:blipFill>
        <p:spPr bwMode="auto">
          <a:xfrm>
            <a:off x="2411760" y="4221088"/>
            <a:ext cx="3960440" cy="20162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Povijest  </a:t>
            </a:r>
            <a:r>
              <a:rPr lang="hr-HR" b="1" dirty="0" err="1" smtClean="0"/>
              <a:t>footballa</a:t>
            </a:r>
            <a:endParaRPr lang="hr-HR" b="1" dirty="0"/>
          </a:p>
        </p:txBody>
      </p:sp>
      <p:sp>
        <p:nvSpPr>
          <p:cNvPr id="3" name="Rezervirano mjesto sadržaja 2"/>
          <p:cNvSpPr>
            <a:spLocks noGrp="1"/>
          </p:cNvSpPr>
          <p:nvPr>
            <p:ph idx="1"/>
          </p:nvPr>
        </p:nvSpPr>
        <p:spPr/>
        <p:txBody>
          <a:bodyPr>
            <a:normAutofit/>
          </a:bodyPr>
          <a:lstStyle/>
          <a:p>
            <a:r>
              <a:rPr lang="hr-HR" dirty="0" smtClean="0"/>
              <a:t>Razvio se </a:t>
            </a:r>
            <a:r>
              <a:rPr lang="hr-HR" dirty="0"/>
              <a:t>od ragbija u SAD </a:t>
            </a:r>
            <a:r>
              <a:rPr lang="hr-HR" dirty="0" smtClean="0"/>
              <a:t>krajem </a:t>
            </a:r>
            <a:r>
              <a:rPr lang="hr-HR" b="1" dirty="0" smtClean="0"/>
              <a:t>19. stoljeća</a:t>
            </a:r>
          </a:p>
          <a:p>
            <a:r>
              <a:rPr lang="hr-HR" b="1" dirty="0"/>
              <a:t>Pravila </a:t>
            </a:r>
            <a:r>
              <a:rPr lang="hr-HR" b="1" dirty="0" smtClean="0"/>
              <a:t>igre  </a:t>
            </a:r>
            <a:r>
              <a:rPr lang="hr-HR" dirty="0"/>
              <a:t>potječu </a:t>
            </a:r>
            <a:r>
              <a:rPr lang="hr-HR" dirty="0" smtClean="0"/>
              <a:t>iz </a:t>
            </a:r>
            <a:r>
              <a:rPr lang="hr-HR" b="1" dirty="0"/>
              <a:t>1874. </a:t>
            </a:r>
            <a:r>
              <a:rPr lang="hr-HR" dirty="0"/>
              <a:t>godine, kada </a:t>
            </a:r>
            <a:r>
              <a:rPr lang="hr-HR" dirty="0" smtClean="0"/>
              <a:t>momčad </a:t>
            </a:r>
            <a:r>
              <a:rPr lang="hr-HR" dirty="0"/>
              <a:t>kanadskoga sveučilišta </a:t>
            </a:r>
            <a:r>
              <a:rPr lang="hr-HR" dirty="0" err="1"/>
              <a:t>Mc</a:t>
            </a:r>
            <a:r>
              <a:rPr lang="hr-HR" dirty="0"/>
              <a:t>-</a:t>
            </a:r>
            <a:r>
              <a:rPr lang="hr-HR" dirty="0" err="1"/>
              <a:t>Gill</a:t>
            </a:r>
            <a:r>
              <a:rPr lang="hr-HR" dirty="0"/>
              <a:t> (iz </a:t>
            </a:r>
            <a:r>
              <a:rPr lang="hr-HR" dirty="0" err="1"/>
              <a:t>Montereala</a:t>
            </a:r>
            <a:r>
              <a:rPr lang="hr-HR" dirty="0"/>
              <a:t>) </a:t>
            </a:r>
            <a:r>
              <a:rPr lang="hr-HR" dirty="0" smtClean="0"/>
              <a:t>upoznaje  </a:t>
            </a:r>
            <a:r>
              <a:rPr lang="hr-HR" dirty="0"/>
              <a:t>studente </a:t>
            </a:r>
            <a:r>
              <a:rPr lang="hr-HR" dirty="0" err="1"/>
              <a:t>Harvarda</a:t>
            </a:r>
            <a:r>
              <a:rPr lang="hr-HR" dirty="0"/>
              <a:t> s pravilima engleskoga </a:t>
            </a:r>
            <a:r>
              <a:rPr lang="hr-HR" dirty="0" smtClean="0"/>
              <a:t>ragbija</a:t>
            </a:r>
          </a:p>
          <a:p>
            <a:r>
              <a:rPr lang="hr-HR" dirty="0" smtClean="0"/>
              <a:t>Oduševljeni američki studenti igru šire po Americi uz nešto izmijenjena pravila</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b="1" dirty="0" smtClean="0"/>
              <a:t>Povijest </a:t>
            </a:r>
            <a:r>
              <a:rPr lang="hr-HR" b="1" dirty="0" err="1" smtClean="0"/>
              <a:t>footballa</a:t>
            </a:r>
            <a:endParaRPr lang="hr-HR" b="1" dirty="0"/>
          </a:p>
        </p:txBody>
      </p:sp>
      <p:sp>
        <p:nvSpPr>
          <p:cNvPr id="5" name="Rezervirano mjesto sadržaja 4"/>
          <p:cNvSpPr>
            <a:spLocks noGrp="1"/>
          </p:cNvSpPr>
          <p:nvPr>
            <p:ph idx="1"/>
          </p:nvPr>
        </p:nvSpPr>
        <p:spPr/>
        <p:txBody>
          <a:bodyPr/>
          <a:lstStyle/>
          <a:p>
            <a:r>
              <a:rPr lang="hr-HR" dirty="0" smtClean="0"/>
              <a:t>Prva profesionalna utakmica odigrana </a:t>
            </a:r>
            <a:r>
              <a:rPr lang="hr-HR" b="1" dirty="0" smtClean="0"/>
              <a:t>1895.</a:t>
            </a:r>
          </a:p>
          <a:p>
            <a:r>
              <a:rPr lang="hr-HR" dirty="0" smtClean="0"/>
              <a:t>Sredinom </a:t>
            </a:r>
            <a:r>
              <a:rPr lang="hr-HR" dirty="0"/>
              <a:t>20. stoljeća </a:t>
            </a:r>
            <a:r>
              <a:rPr lang="hr-HR" dirty="0" smtClean="0"/>
              <a:t>počinje stjecati današnju popularnost</a:t>
            </a:r>
          </a:p>
          <a:p>
            <a:r>
              <a:rPr lang="hr-HR" b="1" dirty="0" smtClean="0"/>
              <a:t>Najpopularniji sport u Americi </a:t>
            </a:r>
            <a:r>
              <a:rPr lang="hr-HR" dirty="0" smtClean="0"/>
              <a:t>(ankete iz 2012. – za 36% amerikanaca  profesionalni </a:t>
            </a:r>
            <a:r>
              <a:rPr lang="hr-HR" dirty="0" err="1" smtClean="0"/>
              <a:t>football</a:t>
            </a:r>
            <a:r>
              <a:rPr lang="hr-HR" dirty="0" smtClean="0"/>
              <a:t> najomiljeniji sport, drugi </a:t>
            </a:r>
            <a:r>
              <a:rPr lang="hr-HR" dirty="0" err="1" smtClean="0"/>
              <a:t>baseball</a:t>
            </a:r>
            <a:r>
              <a:rPr lang="hr-HR" dirty="0" smtClean="0"/>
              <a:t>  13%)</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Igralište za </a:t>
            </a:r>
            <a:r>
              <a:rPr lang="hr-HR" b="1" dirty="0" err="1" smtClean="0"/>
              <a:t>football</a:t>
            </a:r>
            <a:endParaRPr lang="hr-HR" b="1" dirty="0"/>
          </a:p>
        </p:txBody>
      </p:sp>
      <p:sp>
        <p:nvSpPr>
          <p:cNvPr id="5" name="TekstniOkvir 4"/>
          <p:cNvSpPr txBox="1"/>
          <p:nvPr/>
        </p:nvSpPr>
        <p:spPr>
          <a:xfrm>
            <a:off x="1" y="5661248"/>
            <a:ext cx="9143999" cy="1200329"/>
          </a:xfrm>
          <a:prstGeom prst="rect">
            <a:avLst/>
          </a:prstGeom>
          <a:noFill/>
        </p:spPr>
        <p:txBody>
          <a:bodyPr wrap="square" rtlCol="0">
            <a:spAutoFit/>
          </a:bodyPr>
          <a:lstStyle/>
          <a:p>
            <a:pPr>
              <a:buFontTx/>
              <a:buChar char="-"/>
            </a:pPr>
            <a:r>
              <a:rPr lang="hr-HR" sz="2400" dirty="0" smtClean="0"/>
              <a:t>Oznake s brojevima su  jardi (1 jard iznosi 91,44 cm)</a:t>
            </a:r>
          </a:p>
          <a:p>
            <a:pPr>
              <a:buFontTx/>
              <a:buChar char="-"/>
            </a:pPr>
            <a:r>
              <a:rPr lang="hr-HR" sz="2400" dirty="0" smtClean="0"/>
              <a:t>Teren </a:t>
            </a:r>
            <a:r>
              <a:rPr lang="hr-HR" sz="2400" dirty="0" smtClean="0"/>
              <a:t>dugačak  100 </a:t>
            </a:r>
            <a:r>
              <a:rPr lang="hr-HR" sz="2400" dirty="0" err="1" smtClean="0"/>
              <a:t>yardi</a:t>
            </a:r>
            <a:r>
              <a:rPr lang="hr-HR" sz="2400" dirty="0" smtClean="0"/>
              <a:t> (91 metar, širok 48 metara) </a:t>
            </a:r>
          </a:p>
          <a:p>
            <a:pPr>
              <a:buFontTx/>
              <a:buChar char="-"/>
            </a:pPr>
            <a:r>
              <a:rPr lang="hr-HR" sz="2400" dirty="0" smtClean="0"/>
              <a:t> Služe kako bi  se lakše utvrdila pozicija lopte i ekipe na terenu</a:t>
            </a:r>
            <a:endParaRPr lang="hr-HR" sz="2400" dirty="0"/>
          </a:p>
        </p:txBody>
      </p:sp>
      <p:pic>
        <p:nvPicPr>
          <p:cNvPr id="7" name="Picture 2" descr="igraliste_manja"/>
          <p:cNvPicPr>
            <a:picLocks noGrp="1" noChangeAspect="1" noChangeArrowheads="1"/>
          </p:cNvPicPr>
          <p:nvPr>
            <p:ph idx="1"/>
          </p:nvPr>
        </p:nvPicPr>
        <p:blipFill>
          <a:blip r:embed="rId3" cstate="print"/>
          <a:srcRect/>
          <a:stretch>
            <a:fillRect/>
          </a:stretch>
        </p:blipFill>
        <p:spPr bwMode="auto">
          <a:xfrm>
            <a:off x="1043608" y="1988840"/>
            <a:ext cx="6768752" cy="345638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Ekipa</a:t>
            </a:r>
            <a:endParaRPr lang="hr-HR" b="1" dirty="0"/>
          </a:p>
        </p:txBody>
      </p:sp>
      <p:sp>
        <p:nvSpPr>
          <p:cNvPr id="3" name="Rezervirano mjesto sadržaja 2"/>
          <p:cNvSpPr>
            <a:spLocks noGrp="1"/>
          </p:cNvSpPr>
          <p:nvPr>
            <p:ph idx="1"/>
          </p:nvPr>
        </p:nvSpPr>
        <p:spPr/>
        <p:txBody>
          <a:bodyPr>
            <a:normAutofit lnSpcReduction="10000"/>
          </a:bodyPr>
          <a:lstStyle/>
          <a:p>
            <a:r>
              <a:rPr lang="hr-HR" dirty="0" smtClean="0"/>
              <a:t>Ekipa ima do </a:t>
            </a:r>
            <a:r>
              <a:rPr lang="hr-HR" b="1" dirty="0" smtClean="0"/>
              <a:t>45 igrača</a:t>
            </a:r>
            <a:r>
              <a:rPr lang="hr-HR" dirty="0" smtClean="0"/>
              <a:t>, na terenu ih može biti 11 tijekom utakmice</a:t>
            </a:r>
          </a:p>
          <a:p>
            <a:endParaRPr lang="hr-HR" dirty="0" smtClean="0"/>
          </a:p>
          <a:p>
            <a:r>
              <a:rPr lang="hr-HR" dirty="0" smtClean="0"/>
              <a:t>Unutar ekipe – skupine specijalizirane za </a:t>
            </a:r>
            <a:r>
              <a:rPr lang="hr-HR" b="1" dirty="0" smtClean="0"/>
              <a:t>napad, obranu i specijalni tim </a:t>
            </a:r>
            <a:r>
              <a:rPr lang="hr-HR" dirty="0" smtClean="0"/>
              <a:t>(za posebne situacije vezane uz izvođenje slobodnih udaraca nogom) </a:t>
            </a:r>
          </a:p>
          <a:p>
            <a:r>
              <a:rPr lang="hr-HR" dirty="0"/>
              <a:t/>
            </a:r>
            <a:br>
              <a:rPr lang="hr-HR" dirty="0"/>
            </a:br>
            <a:endParaRPr lang="hr-HR" b="1" dirty="0"/>
          </a:p>
        </p:txBody>
      </p:sp>
      <p:pic>
        <p:nvPicPr>
          <p:cNvPr id="4" name="Slika 3" descr="igraci_manja"/>
          <p:cNvPicPr/>
          <p:nvPr/>
        </p:nvPicPr>
        <p:blipFill>
          <a:blip r:embed="rId2" cstate="print"/>
          <a:srcRect/>
          <a:stretch>
            <a:fillRect/>
          </a:stretch>
        </p:blipFill>
        <p:spPr bwMode="auto">
          <a:xfrm>
            <a:off x="3923928" y="4725144"/>
            <a:ext cx="4286250" cy="1885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Ekipa</a:t>
            </a:r>
            <a:endParaRPr lang="hr-HR" b="1" dirty="0"/>
          </a:p>
        </p:txBody>
      </p:sp>
      <p:sp>
        <p:nvSpPr>
          <p:cNvPr id="3" name="Rezervirano mjesto sadržaja 2"/>
          <p:cNvSpPr>
            <a:spLocks noGrp="1"/>
          </p:cNvSpPr>
          <p:nvPr>
            <p:ph idx="1"/>
          </p:nvPr>
        </p:nvSpPr>
        <p:spPr/>
        <p:txBody>
          <a:bodyPr/>
          <a:lstStyle/>
          <a:p>
            <a:pPr lvl="0"/>
            <a:r>
              <a:rPr lang="hr-HR" b="1" dirty="0" err="1" smtClean="0"/>
              <a:t>Quarterback</a:t>
            </a:r>
            <a:r>
              <a:rPr lang="hr-HR" b="1" dirty="0" smtClean="0"/>
              <a:t> - </a:t>
            </a:r>
            <a:r>
              <a:rPr lang="hr-HR" dirty="0" smtClean="0"/>
              <a:t>najcjenjeniji položaj unutar ekipe</a:t>
            </a:r>
            <a:r>
              <a:rPr lang="hr-HR" b="1" dirty="0" smtClean="0"/>
              <a:t> </a:t>
            </a:r>
            <a:r>
              <a:rPr lang="hr-HR" dirty="0" smtClean="0"/>
              <a:t>-organizira napad, dodaje loptu </a:t>
            </a:r>
            <a:r>
              <a:rPr lang="hr-HR" dirty="0" err="1" smtClean="0"/>
              <a:t>hvatačima</a:t>
            </a:r>
            <a:r>
              <a:rPr lang="hr-HR" dirty="0" smtClean="0"/>
              <a:t>) ili je uručuje trkačima,  može i sam trčati sa njom;</a:t>
            </a:r>
          </a:p>
          <a:p>
            <a:endParaRPr lang="hr-HR" dirty="0"/>
          </a:p>
        </p:txBody>
      </p:sp>
      <p:pic>
        <p:nvPicPr>
          <p:cNvPr id="4" name="Slika 3" descr="NFL, SAD, Joe Flacco, Super Bowl, MVP, Baltimore Ravens, Drew Breese, John Harbaugh, Ugovori, Plata"/>
          <p:cNvPicPr/>
          <p:nvPr/>
        </p:nvPicPr>
        <p:blipFill>
          <a:blip r:embed="rId3" cstate="print"/>
          <a:srcRect/>
          <a:stretch>
            <a:fillRect/>
          </a:stretch>
        </p:blipFill>
        <p:spPr bwMode="auto">
          <a:xfrm>
            <a:off x="2483768" y="3717032"/>
            <a:ext cx="4680520" cy="25694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Pravila</a:t>
            </a:r>
            <a:endParaRPr lang="hr-HR" b="1" dirty="0"/>
          </a:p>
        </p:txBody>
      </p:sp>
      <p:sp>
        <p:nvSpPr>
          <p:cNvPr id="3" name="Rezervirano mjesto sadržaja 2"/>
          <p:cNvSpPr>
            <a:spLocks noGrp="1"/>
          </p:cNvSpPr>
          <p:nvPr>
            <p:ph idx="1"/>
          </p:nvPr>
        </p:nvSpPr>
        <p:spPr/>
        <p:txBody>
          <a:bodyPr/>
          <a:lstStyle/>
          <a:p>
            <a:r>
              <a:rPr lang="hr-HR" dirty="0"/>
              <a:t>Cilj igre je prenijeti loptu (</a:t>
            </a:r>
            <a:r>
              <a:rPr lang="hr-HR" dirty="0" err="1"/>
              <a:t>football</a:t>
            </a:r>
            <a:r>
              <a:rPr lang="hr-HR" dirty="0"/>
              <a:t>) prema završnoj zoni protivničkog tima </a:t>
            </a:r>
            <a:r>
              <a:rPr lang="hr-HR" b="1" dirty="0"/>
              <a:t>(</a:t>
            </a:r>
            <a:r>
              <a:rPr lang="hr-HR" b="1" dirty="0" err="1" smtClean="0"/>
              <a:t>endzone</a:t>
            </a:r>
            <a:r>
              <a:rPr lang="hr-HR" b="1" dirty="0" smtClean="0"/>
              <a:t> ili polje pogodaka</a:t>
            </a:r>
            <a:r>
              <a:rPr lang="hr-HR" dirty="0" smtClean="0"/>
              <a:t>) </a:t>
            </a:r>
            <a:r>
              <a:rPr lang="hr-HR" dirty="0"/>
              <a:t>i tako osvojiti </a:t>
            </a:r>
            <a:r>
              <a:rPr lang="hr-HR" dirty="0" smtClean="0"/>
              <a:t>bodove</a:t>
            </a:r>
            <a:endParaRPr lang="hr-HR" dirty="0"/>
          </a:p>
        </p:txBody>
      </p:sp>
      <p:pic>
        <p:nvPicPr>
          <p:cNvPr id="5" name="irc_mi" descr="http://www.sporttark.hr/galerija/am_nog/GrassMaster/denver.jpg"/>
          <p:cNvPicPr/>
          <p:nvPr/>
        </p:nvPicPr>
        <p:blipFill>
          <a:blip r:embed="rId3" cstate="print"/>
          <a:srcRect/>
          <a:stretch>
            <a:fillRect/>
          </a:stretch>
        </p:blipFill>
        <p:spPr bwMode="auto">
          <a:xfrm>
            <a:off x="1763688" y="3645024"/>
            <a:ext cx="5760720" cy="32129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Pravila</a:t>
            </a:r>
            <a:endParaRPr lang="hr-HR" b="1" dirty="0"/>
          </a:p>
        </p:txBody>
      </p:sp>
      <p:sp>
        <p:nvSpPr>
          <p:cNvPr id="3" name="Rezervirano mjesto sadržaja 2"/>
          <p:cNvSpPr>
            <a:spLocks noGrp="1"/>
          </p:cNvSpPr>
          <p:nvPr>
            <p:ph idx="1"/>
          </p:nvPr>
        </p:nvSpPr>
        <p:spPr/>
        <p:txBody>
          <a:bodyPr>
            <a:noAutofit/>
          </a:bodyPr>
          <a:lstStyle/>
          <a:p>
            <a:r>
              <a:rPr lang="hr-HR" dirty="0" smtClean="0"/>
              <a:t>Dva osnovna načina igre </a:t>
            </a:r>
            <a:r>
              <a:rPr lang="hr-HR" dirty="0" smtClean="0"/>
              <a:t>-  </a:t>
            </a:r>
            <a:r>
              <a:rPr lang="hr-HR" b="1" dirty="0"/>
              <a:t>probijanje (</a:t>
            </a:r>
            <a:r>
              <a:rPr lang="hr-HR" b="1" dirty="0" err="1"/>
              <a:t>run</a:t>
            </a:r>
            <a:r>
              <a:rPr lang="hr-HR" b="1" dirty="0"/>
              <a:t>) i bacanje (</a:t>
            </a:r>
            <a:r>
              <a:rPr lang="hr-HR" b="1" dirty="0" err="1"/>
              <a:t>pass</a:t>
            </a:r>
            <a:r>
              <a:rPr lang="hr-HR" b="1" dirty="0" smtClean="0"/>
              <a:t>)</a:t>
            </a:r>
          </a:p>
          <a:p>
            <a:r>
              <a:rPr lang="hr-HR" dirty="0" smtClean="0"/>
              <a:t>Momčad  u napadu  </a:t>
            </a:r>
            <a:r>
              <a:rPr lang="hr-HR" dirty="0"/>
              <a:t>ima pravo </a:t>
            </a:r>
            <a:r>
              <a:rPr lang="hr-HR" dirty="0" smtClean="0"/>
              <a:t> </a:t>
            </a:r>
            <a:r>
              <a:rPr lang="hr-HR" dirty="0"/>
              <a:t>u četiri pokušaja (</a:t>
            </a:r>
            <a:r>
              <a:rPr lang="hr-HR" dirty="0" err="1"/>
              <a:t>down</a:t>
            </a:r>
            <a:r>
              <a:rPr lang="hr-HR" dirty="0"/>
              <a:t>) </a:t>
            </a:r>
            <a:r>
              <a:rPr lang="hr-HR" dirty="0" smtClean="0"/>
              <a:t>pomaknuti  </a:t>
            </a:r>
            <a:r>
              <a:rPr lang="hr-HR" dirty="0"/>
              <a:t>loptu najmanje 10 jardi bliže prema protivničkoj </a:t>
            </a:r>
            <a:r>
              <a:rPr lang="hr-HR" dirty="0" smtClean="0"/>
              <a:t>gol-liniji </a:t>
            </a:r>
            <a:endParaRPr lang="hr-HR" dirty="0"/>
          </a:p>
          <a:p>
            <a:r>
              <a:rPr lang="hr-HR" dirty="0" smtClean="0"/>
              <a:t>U </a:t>
            </a:r>
            <a:r>
              <a:rPr lang="hr-HR" dirty="0"/>
              <a:t>svakome pokušaju dozvoljeno </a:t>
            </a:r>
            <a:r>
              <a:rPr lang="hr-HR" dirty="0" smtClean="0"/>
              <a:t> </a:t>
            </a:r>
            <a:r>
              <a:rPr lang="hr-HR" dirty="0"/>
              <a:t>samo jedno dodavanje (</a:t>
            </a:r>
            <a:r>
              <a:rPr lang="hr-HR" dirty="0" err="1"/>
              <a:t>pass</a:t>
            </a:r>
            <a:r>
              <a:rPr lang="hr-HR" dirty="0"/>
              <a:t>) u smjeru protivničkoga </a:t>
            </a:r>
            <a:r>
              <a:rPr lang="hr-HR" dirty="0" smtClean="0"/>
              <a:t>gola</a:t>
            </a:r>
          </a:p>
          <a:p>
            <a:r>
              <a:rPr lang="hr-HR" dirty="0" smtClean="0"/>
              <a:t>Smije </a:t>
            </a:r>
            <a:r>
              <a:rPr lang="hr-HR" dirty="0"/>
              <a:t>se rušiti samo igrač koji nosi loptu, a </a:t>
            </a:r>
            <a:r>
              <a:rPr lang="hr-HR" dirty="0" smtClean="0"/>
              <a:t>može se </a:t>
            </a:r>
            <a:r>
              <a:rPr lang="hr-HR" dirty="0"/>
              <a:t>blokirati put svim ostalim igračima</a:t>
            </a:r>
            <a:br>
              <a:rPr lang="hr-HR" dirty="0"/>
            </a:br>
            <a:endParaRPr lang="hr-HR" dirty="0"/>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806</Words>
  <Application>Microsoft Office PowerPoint</Application>
  <PresentationFormat>Prikaz na zaslonu (4:3)</PresentationFormat>
  <Paragraphs>85</Paragraphs>
  <Slides>19</Slides>
  <Notes>8</Notes>
  <HiddenSlides>0</HiddenSlides>
  <MMClips>0</MMClips>
  <ScaleCrop>false</ScaleCrop>
  <HeadingPairs>
    <vt:vector size="4" baseType="variant">
      <vt:variant>
        <vt:lpstr>Tema</vt:lpstr>
      </vt:variant>
      <vt:variant>
        <vt:i4>1</vt:i4>
      </vt:variant>
      <vt:variant>
        <vt:lpstr>Naslovi slajdova</vt:lpstr>
      </vt:variant>
      <vt:variant>
        <vt:i4>19</vt:i4>
      </vt:variant>
    </vt:vector>
  </HeadingPairs>
  <TitlesOfParts>
    <vt:vector size="20" baseType="lpstr">
      <vt:lpstr>Office tema</vt:lpstr>
      <vt:lpstr>Football</vt:lpstr>
      <vt:lpstr>Zašto football?</vt:lpstr>
      <vt:lpstr>Povijest  footballa</vt:lpstr>
      <vt:lpstr>Povijest footballa</vt:lpstr>
      <vt:lpstr>Igralište za football</vt:lpstr>
      <vt:lpstr>Ekipa</vt:lpstr>
      <vt:lpstr>Ekipa</vt:lpstr>
      <vt:lpstr>Pravila</vt:lpstr>
      <vt:lpstr>Pravila</vt:lpstr>
      <vt:lpstr>Pravila</vt:lpstr>
      <vt:lpstr>Pravila igre</vt:lpstr>
      <vt:lpstr>Slajd 12</vt:lpstr>
      <vt:lpstr>Pravila</vt:lpstr>
      <vt:lpstr>Football – opasna igra</vt:lpstr>
      <vt:lpstr>Slajd 15</vt:lpstr>
      <vt:lpstr>Slajd 16</vt:lpstr>
      <vt:lpstr>Super Bowle</vt:lpstr>
      <vt:lpstr>Touch i flag footbal</vt:lpstr>
      <vt:lpstr>Football u Hrvatskoj</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Stojanka</dc:creator>
  <cp:lastModifiedBy>Knjiznica</cp:lastModifiedBy>
  <cp:revision>33</cp:revision>
  <dcterms:created xsi:type="dcterms:W3CDTF">2013-05-12T08:36:09Z</dcterms:created>
  <dcterms:modified xsi:type="dcterms:W3CDTF">2013-05-22T08:32:04Z</dcterms:modified>
</cp:coreProperties>
</file>