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CFCCA-F176-4B29-9D76-A403374B3A75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3919-6E92-41F2-8A30-44CE5C6112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No, još</a:t>
            </a:r>
            <a:r>
              <a:rPr lang="hr-HR" baseline="0" dirty="0" smtClean="0"/>
              <a:t> trajnije ostaju posljedice na psihi, pa ćemo u nastavku više govoriti i psihičkim posljedicama koje su rezultat zlostavljanja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3919-6E92-41F2-8A30-44CE5C6112A3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Anoreksija je poremećaj u hranjenju,</a:t>
            </a:r>
            <a:r>
              <a:rPr lang="hr-HR" baseline="0" dirty="0" smtClean="0"/>
              <a:t> </a:t>
            </a:r>
            <a:r>
              <a:rPr lang="hr-HR" baseline="0" dirty="0" err="1" smtClean="0"/>
              <a:t>tj</a:t>
            </a:r>
            <a:r>
              <a:rPr lang="hr-HR" baseline="0" dirty="0" smtClean="0"/>
              <a:t>. osoba odbija hranu. </a:t>
            </a:r>
            <a:r>
              <a:rPr lang="hr-HR" baseline="0" dirty="0" err="1" smtClean="0"/>
              <a:t>Bulimičari</a:t>
            </a:r>
            <a:r>
              <a:rPr lang="hr-HR" baseline="0" dirty="0" smtClean="0"/>
              <a:t> pak previše jedu, a potom namjerno  povraćaju. Bipolarni poremećaj odlikuje se velikim promjenama raspoloženja, čas velikim oduševljenjem (euforijom), pa onda posvemašnjom depresijom (potištenost i gubljenjem želje za životom, umor, pad koncentracije)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3919-6E92-41F2-8A30-44CE5C6112A3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DNK je osnovna molekula na kojoj se temelji nasljeđivanje i odgovorna je za prenošenje nasljednog materijala i osobina. U ljudi, te osobine mogu ići od boje kose do sklonosti prema nekim bolestima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3919-6E92-41F2-8A30-44CE5C6112A3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3919-6E92-41F2-8A30-44CE5C6112A3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CDFD9B-761A-4347-B1BE-B7ADCB7FB3D3}" type="datetimeFigureOut">
              <a:rPr lang="hr-HR" smtClean="0"/>
              <a:pPr/>
              <a:t>18.4.2013.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D4B17-D837-4E11-AC8A-3F5D65A6D7C9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hr/url?sa=i&amp;rct=j&amp;q=spavanje&amp;source=images&amp;cd=&amp;cad=rja&amp;docid=4JM1SXD-iCUsAM&amp;tbnid=4WmeGlknyHnvLM:&amp;ved=0CAUQjRw&amp;url=http://www.turizamzavasinas.com/sr/magazin/zdravlje/10-mitova-o-spavanju/&amp;ei=GMVvUc-mMM_Qsgbxi4DYBg&amp;bvm=bv.45373924,d.bGE&amp;psig=AFQjCNEV39lyARJubSbjFUU0wp7VSejo-w&amp;ust=136636582748979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oditeljstvo.com/vijesti/bez-batina-molim" TargetMode="External"/><Relationship Id="rId2" Type="http://schemas.openxmlformats.org/officeDocument/2006/relationships/hyperlink" Target="http://blog.dnevnik.hr/protivnasilja/2009/01/1625877207/metode-koje-djeluju-na-dijete-bez-vikanja-i-udaranja-granice-4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oditeljstvo.com/vijesti/emocionalno-zlostavljanje-u-djetinjstvu-moze-dovesti-do-poremecaja-sna-u-zreloj-dobi" TargetMode="External"/><Relationship Id="rId4" Type="http://schemas.openxmlformats.org/officeDocument/2006/relationships/hyperlink" Target="http://dalje.com/hr-zivot/fizicko-kaznjavanje-djece-potice-agresivnost/30173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hr/url?sa=i&amp;rct=j&amp;q=fizi%C4%8Dko+ka%C5%BEnjavanje+djece&amp;source=images&amp;cd=&amp;cad=rja&amp;docid=qz-f5jq5pAqraM&amp;tbnid=_OeLCSX3aJ07hM:&amp;ved=0CAUQjRw&amp;url=http://www.udruga-kameleon.hr/tekst/2412/&amp;ei=C7VaUbCeBMX1sgbDqIGoAg&amp;bvm=bv.44442042,d.bGE&amp;psig=AFQjCNE0Yn7G2_U7FKpRbTvryi0SwDsHaw&amp;ust=13649852467920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hr/url?sa=i&amp;rct=j&amp;q=nasilje&amp;source=images&amp;cd=&amp;cad=rja&amp;docid=k7iX7mNCYTwHKM&amp;tbnid=iB3dVaKanOxqPM:&amp;ved=0CAUQjRw&amp;url=http://trosjed.net.hr/grupe/nasilje_nije_rjesenje/&amp;ei=WMdvUa21AYeRtAamoYDQCQ&amp;bvm=bv.45373924,d.bGE&amp;psig=AFQjCNFJY3Yin6HpgnWK5zh9u1eZNmEkLg&amp;ust=13663664205487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dijete+starac&amp;source=images&amp;cd=&amp;cad=rja&amp;docid=9N4XpmlC49do7M&amp;tbnid=5sN5Bv2iEXhyHM:&amp;ved=0CAUQjRw&amp;url=http://www.cafe.ba/vijesti/44330_Umro-najmladji-starac-na-svijetu.html&amp;ei=3b1vUaL4JoXKsgb064D4Cw&amp;bvm=bv.45368065,d.Yms&amp;psig=AFQjCNHgLWPQ54dZ9KI5SKzJTJT2zP_9tw&amp;ust=13663639309335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Međunarodni dan odgoja bez batina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30. tra</a:t>
            </a:r>
            <a:r>
              <a:rPr lang="hr-HR" b="1" dirty="0" smtClean="0"/>
              <a:t>vanj</a:t>
            </a:r>
            <a:endParaRPr lang="hr-HR" dirty="0"/>
          </a:p>
        </p:txBody>
      </p:sp>
      <p:pic>
        <p:nvPicPr>
          <p:cNvPr id="4" name="Slika 3" descr="PREVENCIJA NASILJA I ZLOSTAVLJANJA DJECE_59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221088"/>
            <a:ext cx="2276475" cy="2009775"/>
          </a:xfrm>
          <a:prstGeom prst="rect">
            <a:avLst/>
          </a:prstGeom>
        </p:spPr>
      </p:pic>
      <p:pic>
        <p:nvPicPr>
          <p:cNvPr id="5" name="Slika 4" descr="stop_nasilju-orginal4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077072"/>
            <a:ext cx="1562100" cy="249555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8722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EMOCIJALNA TRAUMA USPOROVA INTELEKTUALNI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Zlostavljana djeca ili svjedoci nasilja nad majkom imaju ispodprosječne rezultate na testovima intelektualnog razvoja</a:t>
            </a:r>
          </a:p>
          <a:p>
            <a:endParaRPr lang="hr-HR" dirty="0" smtClean="0"/>
          </a:p>
          <a:p>
            <a:r>
              <a:rPr lang="hr-HR" dirty="0" smtClean="0"/>
              <a:t>Najmanje 7 bodova niže u usporedbi sa rezultatima djece neizložene nasilju</a:t>
            </a:r>
          </a:p>
          <a:p>
            <a:endParaRPr lang="hr-H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EMOCIJONALNO ZLOSTAVLJANJE DJECE I POREMEĆAJ  SNA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sz="2200" dirty="0" smtClean="0"/>
              <a:t>Studijom znanstvenice M. </a:t>
            </a:r>
            <a:r>
              <a:rPr lang="hr-HR" sz="2200" dirty="0" err="1" smtClean="0"/>
              <a:t>Poon</a:t>
            </a:r>
            <a:r>
              <a:rPr lang="hr-HR" sz="2200" dirty="0" smtClean="0"/>
              <a:t> na   877 odraslih osoba u dobi od 60 i više godina utvrđeno</a:t>
            </a:r>
          </a:p>
          <a:p>
            <a:pPr>
              <a:buNone/>
            </a:pPr>
            <a:endParaRPr lang="hr-HR" sz="2200" dirty="0" smtClean="0"/>
          </a:p>
          <a:p>
            <a:pPr>
              <a:buNone/>
            </a:pPr>
            <a:r>
              <a:rPr lang="hr-HR" sz="2200" dirty="0" smtClean="0"/>
              <a:t> - Emocionalno zlostavljani od strane roditelja u  djetinjstvu imaju veći rizik od poremećaja sna u zrelim  godinama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irc_mi" descr="http://www.turizamzavasinas.com/sr/images/2011/06/beba-spavanje1_ba24bb91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085184"/>
            <a:ext cx="36004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016224"/>
          </a:xfrm>
        </p:spPr>
        <p:txBody>
          <a:bodyPr>
            <a:normAutofit/>
          </a:bodyPr>
          <a:lstStyle/>
          <a:p>
            <a:r>
              <a:rPr lang="hr-HR" dirty="0" smtClean="0"/>
              <a:t>FIZIČKO KAŽNJAVANJE DJECE POTIČE AGRESIVNOST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2200" dirty="0" smtClean="0"/>
              <a:t>I</a:t>
            </a:r>
            <a:r>
              <a:rPr lang="en-US" sz="2200" dirty="0" err="1" smtClean="0"/>
              <a:t>straživanje</a:t>
            </a:r>
            <a:r>
              <a:rPr lang="en-US" sz="2200" dirty="0" smtClean="0"/>
              <a:t> </a:t>
            </a:r>
            <a:r>
              <a:rPr lang="hr-HR" sz="2200" dirty="0" smtClean="0"/>
              <a:t> sveučilišta </a:t>
            </a:r>
            <a:r>
              <a:rPr lang="hr-HR" sz="2200" dirty="0" err="1" smtClean="0"/>
              <a:t>Tulane</a:t>
            </a:r>
            <a:r>
              <a:rPr lang="hr-HR" sz="2200" dirty="0" smtClean="0"/>
              <a:t> (SAD), provedeno na 2500 djece </a:t>
            </a:r>
            <a:r>
              <a:rPr lang="en-US" sz="2200" dirty="0" err="1" smtClean="0"/>
              <a:t>pokazalo</a:t>
            </a:r>
            <a:r>
              <a:rPr lang="hr-HR" sz="2200" dirty="0" smtClean="0"/>
              <a:t>: </a:t>
            </a:r>
            <a:r>
              <a:rPr lang="en-US" sz="2200" dirty="0" smtClean="0"/>
              <a:t> </a:t>
            </a:r>
            <a:r>
              <a:rPr lang="en-US" sz="2200" dirty="0" err="1" smtClean="0"/>
              <a:t>djeca</a:t>
            </a:r>
            <a:r>
              <a:rPr lang="en-US" sz="2200" dirty="0" smtClean="0"/>
              <a:t> </a:t>
            </a:r>
            <a:r>
              <a:rPr lang="hr-HR" sz="2200" dirty="0" smtClean="0"/>
              <a:t>zlostavljana </a:t>
            </a:r>
            <a:r>
              <a:rPr lang="en-US" sz="2200" dirty="0" smtClean="0"/>
              <a:t> do </a:t>
            </a:r>
            <a:r>
              <a:rPr lang="en-US" sz="2200" dirty="0" err="1" smtClean="0"/>
              <a:t>treće</a:t>
            </a:r>
            <a:r>
              <a:rPr lang="en-US" sz="2200" dirty="0" smtClean="0"/>
              <a:t> </a:t>
            </a:r>
            <a:r>
              <a:rPr lang="hr-HR" sz="2200" dirty="0" smtClean="0"/>
              <a:t> </a:t>
            </a:r>
            <a:r>
              <a:rPr lang="en-US" sz="2200" dirty="0" err="1" smtClean="0"/>
              <a:t>godine</a:t>
            </a:r>
            <a:r>
              <a:rPr lang="en-US" sz="2200" dirty="0" smtClean="0"/>
              <a:t> </a:t>
            </a:r>
            <a:r>
              <a:rPr lang="en-US" sz="2200" dirty="0" err="1" smtClean="0"/>
              <a:t>života</a:t>
            </a:r>
            <a:r>
              <a:rPr lang="en-US" sz="2200" dirty="0" smtClean="0"/>
              <a:t> </a:t>
            </a:r>
            <a:r>
              <a:rPr lang="en-US" sz="2200" dirty="0" err="1" smtClean="0"/>
              <a:t>postaju</a:t>
            </a:r>
            <a:r>
              <a:rPr lang="en-US" sz="2200" dirty="0" smtClean="0"/>
              <a:t> </a:t>
            </a:r>
            <a:r>
              <a:rPr lang="en-US" sz="2200" dirty="0" err="1" smtClean="0"/>
              <a:t>agresivni</a:t>
            </a:r>
            <a:r>
              <a:rPr lang="en-US" sz="2200" dirty="0" smtClean="0"/>
              <a:t> </a:t>
            </a:r>
            <a:r>
              <a:rPr lang="hr-HR" sz="2200" dirty="0" smtClean="0"/>
              <a:t>u dobi od</a:t>
            </a:r>
            <a:r>
              <a:rPr lang="en-US" sz="2200" dirty="0" smtClean="0"/>
              <a:t> pet </a:t>
            </a:r>
            <a:r>
              <a:rPr lang="en-US" sz="2200" dirty="0" err="1" smtClean="0"/>
              <a:t>godin</a:t>
            </a:r>
            <a:r>
              <a:rPr lang="hr-HR" sz="2200" dirty="0" smtClean="0"/>
              <a:t>a </a:t>
            </a:r>
          </a:p>
          <a:p>
            <a:endParaRPr lang="hr-HR" sz="2200" dirty="0" smtClean="0"/>
          </a:p>
          <a:p>
            <a:r>
              <a:rPr lang="hr-HR" sz="2200" dirty="0" smtClean="0"/>
              <a:t>Zlostavljena djeca bit će prkosna, </a:t>
            </a:r>
            <a:r>
              <a:rPr lang="en-US" sz="2200" dirty="0" err="1" smtClean="0"/>
              <a:t>zaht</a:t>
            </a:r>
            <a:r>
              <a:rPr lang="hr-HR" sz="2200" dirty="0" smtClean="0"/>
              <a:t>j</a:t>
            </a:r>
            <a:r>
              <a:rPr lang="en-US" sz="2200" dirty="0" err="1" smtClean="0"/>
              <a:t>evati</a:t>
            </a:r>
            <a:r>
              <a:rPr lang="en-US" sz="2200" dirty="0" smtClean="0"/>
              <a:t> </a:t>
            </a:r>
            <a:r>
              <a:rPr lang="hr-HR" sz="2200" dirty="0" smtClean="0"/>
              <a:t> </a:t>
            </a:r>
            <a:r>
              <a:rPr lang="en-US" sz="2200" dirty="0" err="1" smtClean="0"/>
              <a:t>trenut</a:t>
            </a:r>
            <a:r>
              <a:rPr lang="hr-HR" sz="2200" dirty="0" smtClean="0"/>
              <a:t>no </a:t>
            </a:r>
            <a:r>
              <a:rPr lang="en-US" sz="2200" dirty="0" smtClean="0"/>
              <a:t> </a:t>
            </a:r>
            <a:r>
              <a:rPr lang="en-US" sz="2200" dirty="0" err="1" smtClean="0"/>
              <a:t>ispunjavanje</a:t>
            </a:r>
            <a:r>
              <a:rPr lang="en-US" sz="2200" dirty="0" smtClean="0"/>
              <a:t> </a:t>
            </a:r>
            <a:r>
              <a:rPr lang="hr-HR" sz="2200" dirty="0" smtClean="0"/>
              <a:t> </a:t>
            </a:r>
            <a:r>
              <a:rPr lang="en-US" sz="2200" dirty="0" err="1" smtClean="0"/>
              <a:t>želja</a:t>
            </a:r>
            <a:r>
              <a:rPr lang="en-US" sz="2200" dirty="0" smtClean="0"/>
              <a:t>, </a:t>
            </a:r>
            <a:r>
              <a:rPr lang="en-US" sz="2200" dirty="0" err="1" smtClean="0"/>
              <a:t>brže</a:t>
            </a:r>
            <a:r>
              <a:rPr lang="en-US" sz="2200" dirty="0" smtClean="0"/>
              <a:t> </a:t>
            </a:r>
            <a:r>
              <a:rPr lang="en-US" sz="2200" dirty="0" err="1" smtClean="0"/>
              <a:t>će</a:t>
            </a:r>
            <a:r>
              <a:rPr lang="en-US" sz="2200" dirty="0" smtClean="0"/>
              <a:t> se </a:t>
            </a:r>
            <a:r>
              <a:rPr lang="en-US" sz="2200" dirty="0" err="1" smtClean="0"/>
              <a:t>frustrirati</a:t>
            </a:r>
            <a:r>
              <a:rPr lang="en-US" sz="2200" dirty="0" smtClean="0"/>
              <a:t>, </a:t>
            </a:r>
            <a:r>
              <a:rPr lang="en-US" sz="2200" dirty="0" err="1" smtClean="0"/>
              <a:t>imat</a:t>
            </a:r>
            <a:r>
              <a:rPr lang="en-US" sz="2200" dirty="0" smtClean="0"/>
              <a:t> </a:t>
            </a:r>
            <a:r>
              <a:rPr lang="en-US" sz="2200" dirty="0" err="1" smtClean="0"/>
              <a:t>će</a:t>
            </a:r>
            <a:r>
              <a:rPr lang="en-US" sz="2200" dirty="0" smtClean="0"/>
              <a:t> </a:t>
            </a:r>
            <a:r>
              <a:rPr lang="en-US" sz="2200" dirty="0" err="1" smtClean="0"/>
              <a:t>napadaje</a:t>
            </a:r>
            <a:r>
              <a:rPr lang="en-US" sz="2200" dirty="0" smtClean="0"/>
              <a:t> </a:t>
            </a:r>
            <a:r>
              <a:rPr lang="en-US" sz="2200" dirty="0" err="1" smtClean="0"/>
              <a:t>gnjeva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fizički</a:t>
            </a:r>
            <a:r>
              <a:rPr lang="en-US" sz="2200" dirty="0" smtClean="0"/>
              <a:t> </a:t>
            </a:r>
            <a:r>
              <a:rPr lang="en-US" sz="2200" dirty="0" err="1" smtClean="0"/>
              <a:t>će</a:t>
            </a:r>
            <a:r>
              <a:rPr lang="en-US" sz="2200" dirty="0" smtClean="0"/>
              <a:t> </a:t>
            </a:r>
            <a:r>
              <a:rPr lang="en-US" sz="2200" dirty="0" err="1" smtClean="0"/>
              <a:t>nasrtati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druge</a:t>
            </a:r>
            <a:endParaRPr lang="hr-HR" sz="2200" dirty="0" smtClean="0"/>
          </a:p>
          <a:p>
            <a:endParaRPr lang="hr-HR" sz="2200" dirty="0" smtClean="0"/>
          </a:p>
          <a:p>
            <a:r>
              <a:rPr lang="en-US" sz="2200" dirty="0" err="1" smtClean="0"/>
              <a:t>Razlog</a:t>
            </a:r>
            <a:r>
              <a:rPr lang="hr-HR" sz="2200" dirty="0" smtClean="0"/>
              <a:t>: </a:t>
            </a:r>
            <a:r>
              <a:rPr lang="en-US" sz="2200" dirty="0" smtClean="0"/>
              <a:t> </a:t>
            </a:r>
            <a:r>
              <a:rPr lang="en-US" sz="2200" dirty="0" err="1" smtClean="0"/>
              <a:t>batine</a:t>
            </a:r>
            <a:r>
              <a:rPr lang="en-US" sz="2200" dirty="0" smtClean="0"/>
              <a:t> </a:t>
            </a:r>
            <a:r>
              <a:rPr lang="en-US" sz="2200" dirty="0" err="1" smtClean="0"/>
              <a:t>uzrokuju</a:t>
            </a:r>
            <a:r>
              <a:rPr lang="en-US" sz="2200" dirty="0" smtClean="0"/>
              <a:t> </a:t>
            </a:r>
            <a:r>
              <a:rPr lang="en-US" sz="2200" dirty="0" err="1" smtClean="0"/>
              <a:t>strah</a:t>
            </a:r>
            <a:r>
              <a:rPr lang="en-US" sz="2200" dirty="0" smtClean="0"/>
              <a:t>,</a:t>
            </a:r>
            <a:r>
              <a:rPr lang="hr-HR" sz="2200" dirty="0" smtClean="0"/>
              <a:t> </a:t>
            </a:r>
            <a:r>
              <a:rPr lang="en-US" sz="2200" dirty="0" smtClean="0"/>
              <a:t>a ne </a:t>
            </a:r>
            <a:r>
              <a:rPr lang="en-US" sz="2200" dirty="0" err="1" smtClean="0"/>
              <a:t>razumijevanje</a:t>
            </a:r>
            <a:r>
              <a:rPr lang="hr-HR" sz="2200" dirty="0" smtClean="0"/>
              <a:t>; djeluju kratkotrajno</a:t>
            </a:r>
            <a:r>
              <a:rPr lang="en-US" sz="2200" dirty="0" smtClean="0"/>
              <a:t> </a:t>
            </a:r>
            <a:endParaRPr lang="hr-HR" sz="2200" dirty="0" smtClean="0"/>
          </a:p>
          <a:p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/>
          <a:lstStyle/>
          <a:p>
            <a:r>
              <a:rPr lang="hr-HR" dirty="0" smtClean="0"/>
              <a:t>Izvori informacija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u="sng" dirty="0" smtClean="0">
                <a:hlinkClick r:id="rId2"/>
              </a:rPr>
              <a:t>http://blog.dnevnik.hr/</a:t>
            </a:r>
            <a:r>
              <a:rPr lang="hr-HR" sz="2000" u="sng" dirty="0" err="1" smtClean="0">
                <a:hlinkClick r:id="rId2"/>
              </a:rPr>
              <a:t>protivnasilja</a:t>
            </a:r>
            <a:r>
              <a:rPr lang="hr-HR" sz="2000" u="sng" dirty="0" smtClean="0">
                <a:hlinkClick r:id="rId2"/>
              </a:rPr>
              <a:t>/2009/01/1625877207/metode-koje-djeluju-na-dijete-bez-vikanja-i-udaranja-granice-4.html</a:t>
            </a:r>
            <a:r>
              <a:rPr lang="hr-HR" sz="2000" u="sng" dirty="0" smtClean="0"/>
              <a:t> (2013-04-15)</a:t>
            </a:r>
          </a:p>
          <a:p>
            <a:r>
              <a:rPr lang="hr-HR" sz="2000" dirty="0" smtClean="0">
                <a:hlinkClick r:id="rId3"/>
              </a:rPr>
              <a:t>http://roditeljstvo.com/vijesti/bez-batina-molim</a:t>
            </a:r>
            <a:r>
              <a:rPr lang="hr-HR" sz="2000" dirty="0" smtClean="0"/>
              <a:t> (2013-04-15)</a:t>
            </a:r>
          </a:p>
          <a:p>
            <a:pPr>
              <a:buNone/>
            </a:pPr>
            <a:endParaRPr lang="hr-HR" sz="2000" dirty="0" smtClean="0"/>
          </a:p>
          <a:p>
            <a:r>
              <a:rPr lang="hr-HR" sz="2000" dirty="0" smtClean="0">
                <a:hlinkClick r:id="rId4"/>
              </a:rPr>
              <a:t>http://dalje.com/hr-zivot/fizicko-kaznjavanje-djece-potice-agresivnost/301732</a:t>
            </a:r>
            <a:r>
              <a:rPr lang="hr-HR" sz="2000" dirty="0" smtClean="0"/>
              <a:t> (2013-04-16) </a:t>
            </a:r>
          </a:p>
          <a:p>
            <a:pPr>
              <a:buNone/>
            </a:pPr>
            <a:endParaRPr lang="hr-HR" sz="2000" dirty="0" smtClean="0"/>
          </a:p>
          <a:p>
            <a:r>
              <a:rPr lang="hr-HR" sz="2000" dirty="0" smtClean="0">
                <a:hlinkClick r:id="rId5"/>
              </a:rPr>
              <a:t>http://roditeljstvo.com/vijesti/emocionalno-zlostavljanje-u-djetinjstvu-moze-dovesti-do-poremecaja-sna-u-zreloj-dobi</a:t>
            </a:r>
            <a:r>
              <a:rPr lang="hr-HR" sz="2000" dirty="0" smtClean="0"/>
              <a:t> (2013-04-16)</a:t>
            </a:r>
          </a:p>
          <a:p>
            <a:endParaRPr lang="hr-HR" sz="20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PREZENTACIJU IZRADILI: Zdravko </a:t>
            </a:r>
            <a:r>
              <a:rPr lang="hr-HR" dirty="0" err="1" smtClean="0"/>
              <a:t>Pažur</a:t>
            </a:r>
            <a:endParaRPr lang="hr-HR" dirty="0" smtClean="0"/>
          </a:p>
          <a:p>
            <a:r>
              <a:rPr lang="hr-HR" dirty="0" smtClean="0"/>
              <a:t>                                                Ivan Višak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hr-HR" dirty="0" smtClean="0"/>
              <a:t>CILJ OBILJEŽAVANJA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200" dirty="0" smtClean="0"/>
              <a:t>Upozoriti roditelje i odgajatelje na metode discipliniranja   djece  bez tjelesnog i verbalnog nasilja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2050" name="Picture 2" descr="D:\Peezentacija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1093"/>
            <a:ext cx="9144000" cy="397690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200" dirty="0" smtClean="0"/>
              <a:t>Tjelesno kažnjavanje prva zabranila </a:t>
            </a:r>
            <a:r>
              <a:rPr lang="hr-HR" sz="2200" dirty="0" smtClean="0">
                <a:solidFill>
                  <a:srgbClr val="FF0000"/>
                </a:solidFill>
              </a:rPr>
              <a:t>Švedska 1979.</a:t>
            </a:r>
            <a:endParaRPr lang="hr-H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2200" dirty="0" smtClean="0"/>
              <a:t>Tjelesno kažnjavanje zabranjeno </a:t>
            </a:r>
            <a:r>
              <a:rPr lang="hr-H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 </a:t>
            </a:r>
            <a:r>
              <a:rPr lang="hr-HR" sz="2200" dirty="0" smtClean="0">
                <a:solidFill>
                  <a:srgbClr val="FF0000"/>
                </a:solidFill>
              </a:rPr>
              <a:t>Hrvatskoj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Peezentacija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3"/>
            <a:ext cx="2705100" cy="1440160"/>
          </a:xfrm>
          <a:prstGeom prst="rect">
            <a:avLst/>
          </a:prstGeom>
          <a:noFill/>
        </p:spPr>
      </p:pic>
      <p:pic>
        <p:nvPicPr>
          <p:cNvPr id="1027" name="Picture 3" descr="D:\Peezentacija\800px-Flag_of_Croat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869160"/>
            <a:ext cx="2808312" cy="140415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200" dirty="0" smtClean="0"/>
              <a:t>U 32 zemlje  zabranjeno tjelesno kažnjavanje djece</a:t>
            </a:r>
          </a:p>
          <a:p>
            <a:endParaRPr lang="hr-HR" sz="2200" dirty="0" smtClean="0"/>
          </a:p>
          <a:p>
            <a:r>
              <a:rPr lang="hr-HR" sz="2200" dirty="0" smtClean="0"/>
              <a:t>SAD i Kanada nemaju  zakon o kažnjavanju djece</a:t>
            </a:r>
          </a:p>
          <a:p>
            <a:endParaRPr lang="hr-HR" sz="2200" dirty="0" smtClean="0"/>
          </a:p>
          <a:p>
            <a:r>
              <a:rPr lang="hr-HR" sz="2200" dirty="0" smtClean="0"/>
              <a:t>U Velikoj Britaniji roditeljima </a:t>
            </a:r>
            <a:r>
              <a:rPr lang="hr-HR" sz="2200" dirty="0" smtClean="0"/>
              <a:t> </a:t>
            </a:r>
            <a:r>
              <a:rPr lang="hr-HR" sz="2200" dirty="0" smtClean="0"/>
              <a:t>dozvoljeno  da udare svoje  dijete pod uslovom da im na koži ne ostaju tragovi (modrice,ogrebotine)</a:t>
            </a:r>
          </a:p>
          <a:p>
            <a:endParaRPr lang="hr-HR" dirty="0"/>
          </a:p>
        </p:txBody>
      </p:sp>
      <p:pic>
        <p:nvPicPr>
          <p:cNvPr id="6" name="irc_mi" descr="http://t3.gstatic.com/images?q=tbn:ANd9GcRJdoVMsmZ9Kgx6sJ8Kvk-GxRstwNjhw5lAYT35OD6p-h3lEbac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365104"/>
            <a:ext cx="3168352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r>
              <a:rPr lang="hr-HR" dirty="0" smtClean="0"/>
              <a:t>TJELESNO  ZLOSTAVLJANJE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Tjelesno zlostavljanje  - fizičko  ozljeđivanje djece</a:t>
            </a:r>
          </a:p>
          <a:p>
            <a:r>
              <a:rPr lang="hr-HR" dirty="0" smtClean="0"/>
              <a:t>Najčešće posljedice tjelesnog zlostavljanja:</a:t>
            </a:r>
          </a:p>
          <a:p>
            <a:pPr>
              <a:buNone/>
            </a:pPr>
            <a:endParaRPr lang="hr-HR" b="1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hr-HR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hr-HR" dirty="0" err="1" smtClean="0"/>
              <a:t>gnječenja</a:t>
            </a:r>
          </a:p>
          <a:p>
            <a:pPr>
              <a:buFontTx/>
              <a:buChar char="-"/>
            </a:pPr>
            <a:r>
              <a:rPr lang="en-US" dirty="0" err="1" smtClean="0"/>
              <a:t> frakture</a:t>
            </a:r>
            <a:endParaRPr lang="hr-HR" dirty="0" err="1" smtClean="0"/>
          </a:p>
          <a:p>
            <a:pPr>
              <a:buFontTx/>
              <a:buChar char="-"/>
            </a:pPr>
            <a:r>
              <a:rPr lang="en-US" dirty="0" err="1" smtClean="0"/>
              <a:t> počupana kos</a:t>
            </a:r>
            <a:r>
              <a:rPr lang="hr-HR" dirty="0" err="1" smtClean="0"/>
              <a:t>a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en-US" dirty="0" err="1" smtClean="0"/>
              <a:t>tragovi</a:t>
            </a:r>
            <a:r>
              <a:rPr lang="en-US" dirty="0" smtClean="0"/>
              <a:t> </a:t>
            </a:r>
            <a:r>
              <a:rPr lang="en-US" dirty="0" err="1" smtClean="0"/>
              <a:t>opekotina</a:t>
            </a:r>
            <a:endParaRPr lang="hr-HR" dirty="0" err="1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en-US" dirty="0" err="1" smtClean="0"/>
              <a:t>posjekotine</a:t>
            </a:r>
            <a:endParaRPr lang="hr-HR" dirty="0" err="1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en-US" dirty="0" err="1" smtClean="0"/>
              <a:t>modrice</a:t>
            </a:r>
            <a:endParaRPr lang="hr-HR" dirty="0" err="1" smtClean="0"/>
          </a:p>
          <a:p>
            <a:pPr>
              <a:buFontTx/>
              <a:buChar char="-"/>
            </a:pPr>
            <a:r>
              <a:rPr lang="en-US" dirty="0" err="1" smtClean="0"/>
              <a:t> ožiljci</a:t>
            </a:r>
            <a:endParaRPr lang="hr-HR" dirty="0" err="1" smtClean="0"/>
          </a:p>
          <a:p>
            <a:pPr>
              <a:buFontTx/>
              <a:buChar char="-"/>
            </a:pPr>
            <a:r>
              <a:rPr lang="en-US" dirty="0" err="1" smtClean="0"/>
              <a:t> ugrizi</a:t>
            </a:r>
            <a:endParaRPr lang="hr-HR" dirty="0" err="1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en-US" dirty="0" err="1" smtClean="0"/>
              <a:t>unutarnje</a:t>
            </a:r>
            <a:r>
              <a:rPr lang="en-US" dirty="0" smtClean="0"/>
              <a:t> </a:t>
            </a:r>
            <a:r>
              <a:rPr lang="en-US" dirty="0" err="1" smtClean="0"/>
              <a:t>neobjašnjene</a:t>
            </a:r>
            <a:r>
              <a:rPr lang="en-US" dirty="0" smtClean="0"/>
              <a:t> </a:t>
            </a:r>
            <a:r>
              <a:rPr lang="en-US" dirty="0" err="1" smtClean="0"/>
              <a:t>ozljede</a:t>
            </a:r>
            <a:r>
              <a:rPr lang="en-US" dirty="0" smtClean="0"/>
              <a:t> </a:t>
            </a:r>
            <a:r>
              <a:rPr lang="en-US" dirty="0" err="1" smtClean="0"/>
              <a:t>glave</a:t>
            </a:r>
            <a:r>
              <a:rPr lang="en-US" dirty="0" smtClean="0"/>
              <a:t>, </a:t>
            </a:r>
            <a:r>
              <a:rPr lang="en-US" dirty="0" err="1" smtClean="0"/>
              <a:t>mozga</a:t>
            </a:r>
            <a:r>
              <a:rPr lang="hr-HR" dirty="0" smtClean="0"/>
              <a:t>…</a:t>
            </a:r>
          </a:p>
        </p:txBody>
      </p:sp>
      <p:pic>
        <p:nvPicPr>
          <p:cNvPr id="4" name="Slika 3" descr="resiz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0200" y="2636912"/>
            <a:ext cx="4232986" cy="280759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ISTRAŽIVANJA O POSLJEDICAMA BATINA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200" dirty="0" smtClean="0"/>
          </a:p>
          <a:p>
            <a:r>
              <a:rPr lang="hr-HR" sz="2200" dirty="0" smtClean="0"/>
              <a:t>Kanadska studija o vezama između fizičkog kažnjavanja i psihičkih problema  potvrdila 7 puta veću mogućnost mentalnih problema</a:t>
            </a:r>
          </a:p>
          <a:p>
            <a:endParaRPr lang="hr-HR" sz="2200" dirty="0" smtClean="0"/>
          </a:p>
          <a:p>
            <a:endParaRPr lang="hr-HR" sz="2200" dirty="0" smtClean="0"/>
          </a:p>
          <a:p>
            <a:r>
              <a:rPr lang="hr-HR" sz="2200" dirty="0" smtClean="0"/>
              <a:t>Studija objavljena u  </a:t>
            </a:r>
            <a:r>
              <a:rPr lang="en-US" sz="2200" dirty="0" err="1" smtClean="0"/>
              <a:t>američkom</a:t>
            </a:r>
            <a:r>
              <a:rPr lang="en-US" sz="2200" dirty="0" smtClean="0"/>
              <a:t> </a:t>
            </a:r>
            <a:r>
              <a:rPr lang="en-US" sz="2200" dirty="0" err="1" smtClean="0"/>
              <a:t>časopisu</a:t>
            </a:r>
            <a:r>
              <a:rPr lang="en-US" sz="2200" dirty="0" smtClean="0"/>
              <a:t> Pediatrics</a:t>
            </a:r>
            <a:r>
              <a:rPr lang="hr-HR" sz="2200" dirty="0" smtClean="0"/>
              <a:t> (600 ispitanika) također potvrdila - </a:t>
            </a:r>
            <a:r>
              <a:rPr lang="en-US" sz="2200" dirty="0" err="1" smtClean="0"/>
              <a:t>fizički</a:t>
            </a:r>
            <a:r>
              <a:rPr lang="en-US" sz="2200" dirty="0" smtClean="0"/>
              <a:t> </a:t>
            </a:r>
            <a:r>
              <a:rPr lang="en-US" sz="2200" dirty="0" err="1" smtClean="0"/>
              <a:t>zlostavljana</a:t>
            </a:r>
            <a:r>
              <a:rPr lang="en-US" sz="2200" dirty="0" smtClean="0"/>
              <a:t> </a:t>
            </a:r>
            <a:r>
              <a:rPr lang="hr-HR" sz="2200" dirty="0" smtClean="0"/>
              <a:t>djeca </a:t>
            </a:r>
            <a:r>
              <a:rPr lang="en-US" sz="2200" dirty="0" smtClean="0"/>
              <a:t>pate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psihičkih</a:t>
            </a:r>
            <a:r>
              <a:rPr lang="en-US" sz="2200" dirty="0" smtClean="0"/>
              <a:t> </a:t>
            </a:r>
            <a:r>
              <a:rPr lang="en-US" sz="2200" dirty="0" err="1" smtClean="0"/>
              <a:t>poremećaja</a:t>
            </a:r>
            <a:r>
              <a:rPr lang="en-US" sz="2200" dirty="0" smtClean="0"/>
              <a:t> </a:t>
            </a:r>
            <a:r>
              <a:rPr lang="en-US" sz="2200" dirty="0" err="1" smtClean="0"/>
              <a:t>kao</a:t>
            </a:r>
            <a:r>
              <a:rPr lang="en-US" sz="2200" dirty="0" smtClean="0"/>
              <a:t> </a:t>
            </a:r>
            <a:r>
              <a:rPr lang="en-US" sz="2200" dirty="0" err="1" smtClean="0"/>
              <a:t>odrasle</a:t>
            </a:r>
            <a:r>
              <a:rPr lang="en-US" sz="2200" dirty="0" smtClean="0"/>
              <a:t> </a:t>
            </a:r>
            <a:r>
              <a:rPr lang="en-US" sz="2200" dirty="0" err="1" smtClean="0"/>
              <a:t>osobe</a:t>
            </a:r>
            <a:r>
              <a:rPr lang="hr-HR" sz="2200" dirty="0" smtClean="0"/>
              <a:t>; </a:t>
            </a:r>
            <a:r>
              <a:rPr lang="en-US" sz="2200" dirty="0" err="1" smtClean="0"/>
              <a:t>ponašaju</a:t>
            </a:r>
            <a:r>
              <a:rPr lang="hr-HR" sz="2200" dirty="0" smtClean="0"/>
              <a:t> se</a:t>
            </a:r>
            <a:r>
              <a:rPr lang="en-US" sz="2200" dirty="0" smtClean="0"/>
              <a:t> </a:t>
            </a:r>
            <a:r>
              <a:rPr lang="en-US" sz="2200" dirty="0" err="1" smtClean="0"/>
              <a:t>agresivnije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onih</a:t>
            </a:r>
            <a:r>
              <a:rPr lang="en-US" sz="2200" dirty="0" smtClean="0"/>
              <a:t> </a:t>
            </a:r>
            <a:r>
              <a:rPr lang="en-US" sz="2200" dirty="0" err="1" smtClean="0"/>
              <a:t>koji</a:t>
            </a:r>
            <a:r>
              <a:rPr lang="en-US" sz="2200" dirty="0" smtClean="0"/>
              <a:t> </a:t>
            </a:r>
            <a:r>
              <a:rPr lang="en-US" sz="2200" dirty="0" err="1" smtClean="0"/>
              <a:t>nisu</a:t>
            </a:r>
            <a:r>
              <a:rPr lang="en-US" sz="2200" dirty="0" smtClean="0"/>
              <a:t> </a:t>
            </a:r>
            <a:r>
              <a:rPr lang="en-US" sz="2200" dirty="0" err="1" smtClean="0"/>
              <a:t>dobivali</a:t>
            </a:r>
            <a:r>
              <a:rPr lang="en-US" sz="2200" dirty="0" smtClean="0"/>
              <a:t> </a:t>
            </a:r>
            <a:r>
              <a:rPr lang="en-US" sz="2200" dirty="0" err="1" smtClean="0"/>
              <a:t>batine</a:t>
            </a:r>
            <a:r>
              <a:rPr lang="en-US" sz="2200" dirty="0" smtClean="0"/>
              <a:t> u </a:t>
            </a:r>
            <a:r>
              <a:rPr lang="en-US" sz="2200" dirty="0" err="1" smtClean="0"/>
              <a:t>djetinjstvu</a:t>
            </a:r>
            <a:endParaRPr lang="hr-HR" sz="2200" dirty="0"/>
          </a:p>
        </p:txBody>
      </p:sp>
      <p:pic>
        <p:nvPicPr>
          <p:cNvPr id="4" name="irc_mi" descr="http://t1.gstatic.com/images?q=tbn:ANd9GcSVB2uIYCjNvw7eZ7yrbEA4OoS7Ch84oTkOinHKBCYZAmR8MCZICQ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17281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BATINA NIJE IZAŠLA IZ RAJA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200" dirty="0" smtClean="0"/>
              <a:t>Anketiranjem   653 odrasla  Amerikanaca utvrđeno</a:t>
            </a:r>
          </a:p>
          <a:p>
            <a:endParaRPr lang="hr-HR" sz="2200" dirty="0" smtClean="0"/>
          </a:p>
          <a:p>
            <a:r>
              <a:rPr lang="hr-HR" sz="2200" dirty="0" smtClean="0"/>
              <a:t>4 - 7 %</a:t>
            </a:r>
            <a:r>
              <a:rPr lang="en-US" sz="2200" dirty="0" smtClean="0"/>
              <a:t> </a:t>
            </a:r>
            <a:r>
              <a:rPr lang="en-US" sz="2200" dirty="0" err="1" smtClean="0"/>
              <a:t>ozbiljnih</a:t>
            </a:r>
            <a:r>
              <a:rPr lang="en-US" sz="2200" dirty="0" smtClean="0"/>
              <a:t> </a:t>
            </a:r>
            <a:r>
              <a:rPr lang="hr-HR" sz="2200" dirty="0" smtClean="0"/>
              <a:t>psihički </a:t>
            </a:r>
            <a:r>
              <a:rPr lang="en-US" sz="2200" dirty="0" err="1" smtClean="0"/>
              <a:t>problema</a:t>
            </a:r>
            <a:r>
              <a:rPr lang="en-US" sz="2200" dirty="0" smtClean="0"/>
              <a:t>, </a:t>
            </a:r>
            <a:r>
              <a:rPr lang="en-US" sz="2200" dirty="0" err="1" smtClean="0"/>
              <a:t>povezan</a:t>
            </a:r>
            <a:r>
              <a:rPr lang="hr-HR" sz="2200" dirty="0" smtClean="0"/>
              <a:t>o </a:t>
            </a:r>
            <a:r>
              <a:rPr lang="en-US" sz="2200" dirty="0" smtClean="0"/>
              <a:t> s </a:t>
            </a:r>
            <a:r>
              <a:rPr lang="en-US" sz="2200" dirty="0" err="1" smtClean="0"/>
              <a:t>fizičkim</a:t>
            </a:r>
            <a:r>
              <a:rPr lang="en-US" sz="2200" dirty="0" smtClean="0"/>
              <a:t> </a:t>
            </a:r>
            <a:r>
              <a:rPr lang="en-US" sz="2200" dirty="0" err="1" smtClean="0"/>
              <a:t>kažnjavanjem</a:t>
            </a:r>
            <a:r>
              <a:rPr lang="en-US" sz="2200" dirty="0" smtClean="0"/>
              <a:t> u </a:t>
            </a:r>
            <a:r>
              <a:rPr lang="en-US" sz="2200" dirty="0" err="1" smtClean="0"/>
              <a:t>djetinjstvu</a:t>
            </a:r>
            <a:endParaRPr lang="hr-HR" sz="2200" dirty="0" smtClean="0"/>
          </a:p>
          <a:p>
            <a:endParaRPr lang="hr-HR" sz="2200" dirty="0" smtClean="0"/>
          </a:p>
          <a:p>
            <a:r>
              <a:rPr lang="hr-HR" sz="2200" dirty="0" smtClean="0"/>
              <a:t>Kod nekih se javljaju i teški psihički problemi kao što su depresija, bipolarni poremećaji, anoreksija, bulimija…..</a:t>
            </a:r>
            <a:r>
              <a:rPr lang="en-US" sz="2200" dirty="0" smtClean="0"/>
              <a:t>.</a:t>
            </a:r>
            <a:endParaRPr lang="hr-HR" sz="22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File 343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653136"/>
            <a:ext cx="252028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DJECA IZLOŽENA NASILJU BRZO STARE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200" dirty="0" smtClean="0"/>
              <a:t>Kod djece, žrtve nasilja  uočene su promjene na DNK, obično povezane sa starenjem, pokazala je studija sveučilišta Duke iz 2012.</a:t>
            </a:r>
          </a:p>
          <a:p>
            <a:r>
              <a:rPr lang="hr-HR" sz="2200" dirty="0" smtClean="0"/>
              <a:t>Kod zlostavljene djece češće su i kronične bolesti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irc_mi" descr="http://www.cafe.ba/vijesti_slike/v44330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429000"/>
            <a:ext cx="40767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EMOCIJALNA TRAUMA USPOROVA INTELEKTUALNI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200" dirty="0" smtClean="0"/>
          </a:p>
          <a:p>
            <a:r>
              <a:rPr lang="hr-HR" sz="2200" dirty="0" smtClean="0"/>
              <a:t>Utjecaj traume najštetniji ako su djeca izložena traumama  u prve dvije godine života (studija načinjena u Bostonu, ispitano 206 djece) </a:t>
            </a:r>
          </a:p>
        </p:txBody>
      </p:sp>
      <p:pic>
        <p:nvPicPr>
          <p:cNvPr id="4" name="Slika 3" descr="zlostavljanje_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501008"/>
            <a:ext cx="3384376" cy="266429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260</TotalTime>
  <Words>576</Words>
  <Application>Microsoft Office PowerPoint</Application>
  <PresentationFormat>Prikaz na zaslonu (4:3)</PresentationFormat>
  <Paragraphs>85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Tijek</vt:lpstr>
      <vt:lpstr>Međunarodni dan odgoja bez batina </vt:lpstr>
      <vt:lpstr>CILJ OBILJEŽAVANJA </vt:lpstr>
      <vt:lpstr>Slajd 3</vt:lpstr>
      <vt:lpstr>Slajd 4</vt:lpstr>
      <vt:lpstr>TJELESNO  ZLOSTAVLJANJE</vt:lpstr>
      <vt:lpstr>ISTRAŽIVANJA O POSLJEDICAMA BATINA</vt:lpstr>
      <vt:lpstr>BATINA NIJE IZAŠLA IZ RAJA</vt:lpstr>
      <vt:lpstr>DJECA IZLOŽENA NASILJU BRZO STARE </vt:lpstr>
      <vt:lpstr>EMOCIJALNA TRAUMA USPOROVA INTELEKTUALNI RAZVOJ</vt:lpstr>
      <vt:lpstr>EMOCIJALNA TRAUMA USPOROVA INTELEKTUALNI RAZVOJ</vt:lpstr>
      <vt:lpstr>EMOCIJONALNO ZLOSTAVLJANJE DJECE I POREMEĆAJ  SNA</vt:lpstr>
      <vt:lpstr>FIZIČKO KAŽNJAVANJE DJECE POTIČE AGRESIVNOST</vt:lpstr>
      <vt:lpstr>Izvori informacija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odgoja bez batina</dc:title>
  <dc:creator>v</dc:creator>
  <cp:lastModifiedBy>Knjiznica</cp:lastModifiedBy>
  <cp:revision>34</cp:revision>
  <dcterms:created xsi:type="dcterms:W3CDTF">2013-04-04T13:01:15Z</dcterms:created>
  <dcterms:modified xsi:type="dcterms:W3CDTF">2013-04-18T10:26:03Z</dcterms:modified>
</cp:coreProperties>
</file>